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67" r:id="rId4"/>
    <p:sldId id="268" r:id="rId5"/>
    <p:sldId id="262" r:id="rId6"/>
    <p:sldId id="258" r:id="rId7"/>
    <p:sldId id="269" r:id="rId8"/>
    <p:sldId id="266" r:id="rId9"/>
    <p:sldId id="263" r:id="rId10"/>
    <p:sldId id="270" r:id="rId11"/>
    <p:sldId id="264" r:id="rId12"/>
    <p:sldId id="265" r:id="rId13"/>
    <p:sldId id="259" r:id="rId14"/>
    <p:sldId id="260" r:id="rId15"/>
    <p:sldId id="272" r:id="rId16"/>
    <p:sldId id="273" r:id="rId17"/>
    <p:sldId id="274" r:id="rId18"/>
    <p:sldId id="275"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A95DFD-4F8F-DD4E-80AA-882A3A16B510}" type="datetimeFigureOut">
              <a:rPr lang="tr-TR" smtClean="0"/>
              <a:t>20.12.2024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8D818-6F22-684C-B14D-979F403C9709}" type="slidenum">
              <a:rPr lang="tr-TR" smtClean="0"/>
              <a:t>‹#›</a:t>
            </a:fld>
            <a:endParaRPr lang="tr-TR"/>
          </a:p>
        </p:txBody>
      </p:sp>
    </p:spTree>
    <p:extLst>
      <p:ext uri="{BB962C8B-B14F-4D97-AF65-F5344CB8AC3E}">
        <p14:creationId xmlns:p14="http://schemas.microsoft.com/office/powerpoint/2010/main" val="3505018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He </a:t>
            </a:r>
            <a:r>
              <a:rPr lang="tr-TR" dirty="0" err="1"/>
              <a:t>suggests</a:t>
            </a:r>
            <a:r>
              <a:rPr lang="tr-TR" dirty="0"/>
              <a:t> </a:t>
            </a:r>
            <a:r>
              <a:rPr lang="tr-TR" dirty="0" err="1"/>
              <a:t>the</a:t>
            </a:r>
            <a:r>
              <a:rPr lang="tr-TR" dirty="0"/>
              <a:t> </a:t>
            </a:r>
            <a:r>
              <a:rPr lang="tr-TR" dirty="0" err="1"/>
              <a:t>unity</a:t>
            </a:r>
            <a:r>
              <a:rPr lang="tr-TR" dirty="0"/>
              <a:t> </a:t>
            </a:r>
            <a:r>
              <a:rPr lang="tr-TR" dirty="0" err="1"/>
              <a:t>and</a:t>
            </a:r>
            <a:r>
              <a:rPr lang="tr-TR" dirty="0"/>
              <a:t> </a:t>
            </a:r>
            <a:r>
              <a:rPr lang="tr-TR" dirty="0" err="1"/>
              <a:t>co-dependency</a:t>
            </a:r>
            <a:r>
              <a:rPr lang="tr-TR" dirty="0"/>
              <a:t> of life. </a:t>
            </a:r>
          </a:p>
        </p:txBody>
      </p:sp>
      <p:sp>
        <p:nvSpPr>
          <p:cNvPr id="4" name="Slayt Numarası Yer Tutucusu 3"/>
          <p:cNvSpPr>
            <a:spLocks noGrp="1"/>
          </p:cNvSpPr>
          <p:nvPr>
            <p:ph type="sldNum" sz="quarter" idx="5"/>
          </p:nvPr>
        </p:nvSpPr>
        <p:spPr/>
        <p:txBody>
          <a:bodyPr/>
          <a:lstStyle/>
          <a:p>
            <a:fld id="{4EC8D818-6F22-684C-B14D-979F403C9709}" type="slidenum">
              <a:rPr lang="tr-TR" smtClean="0"/>
              <a:t>2</a:t>
            </a:fld>
            <a:endParaRPr lang="tr-TR"/>
          </a:p>
        </p:txBody>
      </p:sp>
    </p:spTree>
    <p:extLst>
      <p:ext uri="{BB962C8B-B14F-4D97-AF65-F5344CB8AC3E}">
        <p14:creationId xmlns:p14="http://schemas.microsoft.com/office/powerpoint/2010/main" val="2199837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EC8D818-6F22-684C-B14D-979F403C9709}" type="slidenum">
              <a:rPr lang="tr-TR" smtClean="0"/>
              <a:t>13</a:t>
            </a:fld>
            <a:endParaRPr lang="tr-TR"/>
          </a:p>
        </p:txBody>
      </p:sp>
    </p:spTree>
    <p:extLst>
      <p:ext uri="{BB962C8B-B14F-4D97-AF65-F5344CB8AC3E}">
        <p14:creationId xmlns:p14="http://schemas.microsoft.com/office/powerpoint/2010/main" val="245191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EC8D818-6F22-684C-B14D-979F403C9709}" type="slidenum">
              <a:rPr lang="tr-TR" smtClean="0"/>
              <a:t>14</a:t>
            </a:fld>
            <a:endParaRPr lang="tr-TR"/>
          </a:p>
        </p:txBody>
      </p:sp>
    </p:spTree>
    <p:extLst>
      <p:ext uri="{BB962C8B-B14F-4D97-AF65-F5344CB8AC3E}">
        <p14:creationId xmlns:p14="http://schemas.microsoft.com/office/powerpoint/2010/main" val="3177071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89DD51-FB61-4B65-3C6F-5366970706E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A6D564D-046B-2EA3-1EDB-29706367E5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978EE5C-E4B5-9EB7-F75F-C5D2264F3AE6}"/>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6C8FAD38-9E57-48A4-616B-2E70231EDA6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01F86AF-CF87-344D-8D1C-75C8D84F0C45}"/>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330024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0B5650-E9FD-EFD6-C6F2-68BDFA6B347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9C95310-AF33-502A-FE4D-5109E8A0C57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79458AD-7C1C-1513-843B-24AE3866CC08}"/>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59E548CA-A6B2-F356-188E-EB278AA4950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0C923FD-38A3-2530-E6B0-12FC2084A403}"/>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2266191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D2B98C-4796-9226-BDAD-AB32EB5AF76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B10A46D-3445-94DB-4C68-F45FEF43F3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8409BC2-0C61-779E-36CA-BFCF99B7A9ED}"/>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684453E7-CEB7-81AD-16CA-62E4CF36944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CF60B59-1ACF-AA42-6F9E-72406DB7E778}"/>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106818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CFD794-9243-C1D6-A735-046F514D4D0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C461878-9E65-BB5A-7EB7-D2BBB1BEC04F}"/>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02D1ED2-BCE8-A7AA-9E43-622843416EA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1D6190B-FCE0-7568-1A40-D0C202109D43}"/>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6" name="Alt Bilgi Yer Tutucusu 5">
            <a:extLst>
              <a:ext uri="{FF2B5EF4-FFF2-40B4-BE49-F238E27FC236}">
                <a16:creationId xmlns:a16="http://schemas.microsoft.com/office/drawing/2014/main" id="{E0E3D4BF-66A8-0229-8FD1-198F1B5C51C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A40120F-F709-F128-20DA-3B21921DBBF5}"/>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70133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CD83A4-5017-012D-FA82-DFAC0DCB57C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EEE788C-3C6A-B204-424F-7C23790A07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A770AF0-1BD2-5815-525D-C7F9C4F3C6B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399CCA5-1A84-BEC3-488D-815AEC8CDB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1C4403C-6C33-9B42-E66E-893B9423EBE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E2F46F5-4F87-198D-2E3F-207BC40244EE}"/>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8" name="Alt Bilgi Yer Tutucusu 7">
            <a:extLst>
              <a:ext uri="{FF2B5EF4-FFF2-40B4-BE49-F238E27FC236}">
                <a16:creationId xmlns:a16="http://schemas.microsoft.com/office/drawing/2014/main" id="{96992F8C-9D77-2E82-3D4D-7DE3C5D9A4E0}"/>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36F036AF-166E-BC86-3540-D56CE1AD5E9B}"/>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192783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C83EC0-FCF8-930D-10A1-B4177EA7EC9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594532F-587E-3BF3-F7FA-66DED058E363}"/>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4" name="Alt Bilgi Yer Tutucusu 3">
            <a:extLst>
              <a:ext uri="{FF2B5EF4-FFF2-40B4-BE49-F238E27FC236}">
                <a16:creationId xmlns:a16="http://schemas.microsoft.com/office/drawing/2014/main" id="{77D461C6-7232-BEA9-3D00-6BA63950DBAF}"/>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389E0493-CEE1-ADE2-7ACF-0781D6FB910D}"/>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3713996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E19D4FC-0608-0837-B243-FBC7DF26B112}"/>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3" name="Alt Bilgi Yer Tutucusu 2">
            <a:extLst>
              <a:ext uri="{FF2B5EF4-FFF2-40B4-BE49-F238E27FC236}">
                <a16:creationId xmlns:a16="http://schemas.microsoft.com/office/drawing/2014/main" id="{97E25D87-AA3A-7943-4A5A-8E2D9EDB655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2904B93-37E8-F92E-DD4F-1F439115F884}"/>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35041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2D0F33-3101-EFF9-7892-D08887877BE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A46A3E6-D1FE-7B28-613A-095DB505E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A38B7D2B-B4E0-636E-C285-69F9DBF16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EC0F127-91CA-E7DB-EC02-F6D84D7D343B}"/>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6" name="Alt Bilgi Yer Tutucusu 5">
            <a:extLst>
              <a:ext uri="{FF2B5EF4-FFF2-40B4-BE49-F238E27FC236}">
                <a16:creationId xmlns:a16="http://schemas.microsoft.com/office/drawing/2014/main" id="{A78C8131-EB96-E68B-E056-616EE2960D0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B8573B8-0D5E-4F4D-0AA0-8EDE4262D584}"/>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4199825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7CF86A-527A-120A-8B8F-90E5B050F1C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06178C3-94FB-9853-B24E-BF129E75C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668D4EA-9A11-94DE-6220-253DDF549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B361DEC-38B9-A35B-6056-2714F85EB307}"/>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6" name="Alt Bilgi Yer Tutucusu 5">
            <a:extLst>
              <a:ext uri="{FF2B5EF4-FFF2-40B4-BE49-F238E27FC236}">
                <a16:creationId xmlns:a16="http://schemas.microsoft.com/office/drawing/2014/main" id="{C8931315-2461-ABBB-3691-5F717C41495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09F8FF-7920-52C0-F92D-D92F32081729}"/>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2501491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31C5C7-6C75-E424-2FAD-24DCE157AB2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5B96B05-B282-1F1F-E1D9-0C9E7D2FE2A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92A913B-2BA1-7922-303E-73872012CF4C}"/>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CFE6F93E-D528-F752-E83E-F6369E7B1F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8570C27-1698-5820-1E33-E0201CB231D1}"/>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85644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0C11888-89CB-8AB3-4317-4A0D4EEF121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D6CEFAA-9A33-8024-0F73-13393706AC3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96AB5B5-45CD-6877-A988-1EC5156C0CD1}"/>
              </a:ext>
            </a:extLst>
          </p:cNvPr>
          <p:cNvSpPr>
            <a:spLocks noGrp="1"/>
          </p:cNvSpPr>
          <p:nvPr>
            <p:ph type="dt" sz="half" idx="10"/>
          </p:nvPr>
        </p:nvSpPr>
        <p:spPr/>
        <p:txBody>
          <a:body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D4058D1C-8328-94B2-415D-251153D1C1C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5074AF3-41E9-6CF9-998D-41F3398E3064}"/>
              </a:ext>
            </a:extLst>
          </p:cNvPr>
          <p:cNvSpPr>
            <a:spLocks noGrp="1"/>
          </p:cNvSpPr>
          <p:nvPr>
            <p:ph type="sldNum" sz="quarter" idx="12"/>
          </p:nvPr>
        </p:nvSpPr>
        <p:spPr/>
        <p:txBody>
          <a:bodyPr/>
          <a:lstStyle/>
          <a:p>
            <a:fld id="{E72C7FAE-3256-5F48-B92F-7116B6DD33EE}" type="slidenum">
              <a:rPr lang="tr-TR" smtClean="0"/>
              <a:t>‹#›</a:t>
            </a:fld>
            <a:endParaRPr lang="tr-TR"/>
          </a:p>
        </p:txBody>
      </p:sp>
    </p:spTree>
    <p:extLst>
      <p:ext uri="{BB962C8B-B14F-4D97-AF65-F5344CB8AC3E}">
        <p14:creationId xmlns:p14="http://schemas.microsoft.com/office/powerpoint/2010/main" val="3205627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E631319-FCEE-4087-D3E6-0825F4A9D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B3A2604-20DF-91ED-8D88-6092F8BFB0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D9EE2E8-7891-7425-CA25-C16BB1C0B8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AF3676-C022-D945-845D-F236EAA2FED8}" type="datetimeFigureOut">
              <a:rPr lang="tr-TR" smtClean="0"/>
              <a:t>20.12.2024</a:t>
            </a:fld>
            <a:endParaRPr lang="tr-TR"/>
          </a:p>
        </p:txBody>
      </p:sp>
      <p:sp>
        <p:nvSpPr>
          <p:cNvPr id="5" name="Alt Bilgi Yer Tutucusu 4">
            <a:extLst>
              <a:ext uri="{FF2B5EF4-FFF2-40B4-BE49-F238E27FC236}">
                <a16:creationId xmlns:a16="http://schemas.microsoft.com/office/drawing/2014/main" id="{9B0044D9-C846-8051-0B06-C6216702EA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B33CBF4B-FD94-1F9A-1CA0-D8E9B30B0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2C7FAE-3256-5F48-B92F-7116B6DD33EE}" type="slidenum">
              <a:rPr lang="tr-TR" smtClean="0"/>
              <a:t>‹#›</a:t>
            </a:fld>
            <a:endParaRPr lang="tr-TR"/>
          </a:p>
        </p:txBody>
      </p:sp>
    </p:spTree>
    <p:extLst>
      <p:ext uri="{BB962C8B-B14F-4D97-AF65-F5344CB8AC3E}">
        <p14:creationId xmlns:p14="http://schemas.microsoft.com/office/powerpoint/2010/main" val="3515091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46B2449-FF07-47FC-AA19-DB68D98F3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Başlık 1">
            <a:extLst>
              <a:ext uri="{FF2B5EF4-FFF2-40B4-BE49-F238E27FC236}">
                <a16:creationId xmlns:a16="http://schemas.microsoft.com/office/drawing/2014/main" id="{0F2E43CC-4420-EA1E-113B-85E8B57D3681}"/>
              </a:ext>
            </a:extLst>
          </p:cNvPr>
          <p:cNvSpPr>
            <a:spLocks noGrp="1"/>
          </p:cNvSpPr>
          <p:nvPr>
            <p:ph type="ctrTitle"/>
          </p:nvPr>
        </p:nvSpPr>
        <p:spPr>
          <a:xfrm>
            <a:off x="1578043" y="590062"/>
            <a:ext cx="5347266" cy="2838938"/>
          </a:xfrm>
        </p:spPr>
        <p:txBody>
          <a:bodyPr>
            <a:normAutofit/>
          </a:bodyPr>
          <a:lstStyle/>
          <a:p>
            <a:pPr algn="l"/>
            <a:r>
              <a:rPr lang="tr-TR" sz="5600">
                <a:solidFill>
                  <a:srgbClr val="FFFFFF"/>
                </a:solidFill>
              </a:rPr>
              <a:t>Thomas Hardy and Tess of the D’Urbervilles</a:t>
            </a:r>
          </a:p>
        </p:txBody>
      </p:sp>
      <p:sp>
        <p:nvSpPr>
          <p:cNvPr id="3" name="Alt Başlık 2">
            <a:extLst>
              <a:ext uri="{FF2B5EF4-FFF2-40B4-BE49-F238E27FC236}">
                <a16:creationId xmlns:a16="http://schemas.microsoft.com/office/drawing/2014/main" id="{F1F4D6D9-DBA2-7764-C9EA-D8947080B465}"/>
              </a:ext>
            </a:extLst>
          </p:cNvPr>
          <p:cNvSpPr>
            <a:spLocks noGrp="1"/>
          </p:cNvSpPr>
          <p:nvPr>
            <p:ph type="subTitle" idx="1"/>
          </p:nvPr>
        </p:nvSpPr>
        <p:spPr>
          <a:xfrm>
            <a:off x="1578043" y="3739764"/>
            <a:ext cx="5324405" cy="1198120"/>
          </a:xfrm>
        </p:spPr>
        <p:txBody>
          <a:bodyPr>
            <a:normAutofit/>
          </a:bodyPr>
          <a:lstStyle/>
          <a:p>
            <a:pPr algn="l"/>
            <a:r>
              <a:rPr lang="tr-TR" sz="2000">
                <a:solidFill>
                  <a:srgbClr val="FFFFFF"/>
                </a:solidFill>
              </a:rPr>
              <a:t>Week 13-14</a:t>
            </a:r>
          </a:p>
        </p:txBody>
      </p:sp>
      <p:grpSp>
        <p:nvGrpSpPr>
          <p:cNvPr id="1035" name="Group 1034">
            <a:extLst>
              <a:ext uri="{FF2B5EF4-FFF2-40B4-BE49-F238E27FC236}">
                <a16:creationId xmlns:a16="http://schemas.microsoft.com/office/drawing/2014/main" id="{C6052961-5ADC-4465-9B95-E6D4A490D5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03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03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03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1040" name="Straight Connector 103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1026" name="Picture 2" descr="Tess Of The D'urbervilles (Thomas Hardy ...">
            <a:extLst>
              <a:ext uri="{FF2B5EF4-FFF2-40B4-BE49-F238E27FC236}">
                <a16:creationId xmlns:a16="http://schemas.microsoft.com/office/drawing/2014/main" id="{282ED74D-0EAF-A69A-D000-51BDFC250B2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41569" y="540000"/>
            <a:ext cx="3423267" cy="5778000"/>
          </a:xfrm>
          <a:prstGeom prst="rect">
            <a:avLst/>
          </a:prstGeom>
          <a:noFill/>
          <a:extLst>
            <a:ext uri="{909E8E84-426E-40DD-AFC4-6F175D3DCCD1}">
              <a14:hiddenFill xmlns:a14="http://schemas.microsoft.com/office/drawing/2010/main">
                <a:solidFill>
                  <a:srgbClr val="FFFFFF"/>
                </a:solidFill>
              </a14:hiddenFill>
            </a:ext>
          </a:extLst>
        </p:spPr>
      </p:pic>
      <p:sp>
        <p:nvSpPr>
          <p:cNvPr id="4" name="Sağ Ok 3">
            <a:extLst>
              <a:ext uri="{FF2B5EF4-FFF2-40B4-BE49-F238E27FC236}">
                <a16:creationId xmlns:a16="http://schemas.microsoft.com/office/drawing/2014/main" id="{FFEA7BE4-94F5-31DF-061E-7E2BFFDD9348}"/>
              </a:ext>
            </a:extLst>
          </p:cNvPr>
          <p:cNvSpPr/>
          <p:nvPr/>
        </p:nvSpPr>
        <p:spPr>
          <a:xfrm>
            <a:off x="1404594" y="6401509"/>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2" descr="Karabük Üniversitesi - Vikipedi">
            <a:extLst>
              <a:ext uri="{FF2B5EF4-FFF2-40B4-BE49-F238E27FC236}">
                <a16:creationId xmlns:a16="http://schemas.microsoft.com/office/drawing/2014/main" id="{D23BF30A-A3FB-2148-CBC3-F837D0ADA3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859" y="5576533"/>
            <a:ext cx="911398" cy="671008"/>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4F80F62C-9C1C-DA6A-D8D0-9FC2F574D0C8}"/>
              </a:ext>
            </a:extLst>
          </p:cNvPr>
          <p:cNvSpPr txBox="1"/>
          <p:nvPr/>
        </p:nvSpPr>
        <p:spPr>
          <a:xfrm>
            <a:off x="1301262" y="6448267"/>
            <a:ext cx="3584379" cy="369332"/>
          </a:xfrm>
          <a:prstGeom prst="rect">
            <a:avLst/>
          </a:prstGeom>
          <a:noFill/>
        </p:spPr>
        <p:txBody>
          <a:bodyPr wrap="none" rtlCol="0">
            <a:spAutoFit/>
          </a:bodyPr>
          <a:lstStyle/>
          <a:p>
            <a:r>
              <a:rPr lang="tr-TR" dirty="0" err="1"/>
              <a:t>Assist</a:t>
            </a:r>
            <a:r>
              <a:rPr lang="tr-TR" dirty="0"/>
              <a:t>. Prof. Dr. Pelin GÖLCÜK MİRZA</a:t>
            </a:r>
          </a:p>
        </p:txBody>
      </p:sp>
    </p:spTree>
    <p:extLst>
      <p:ext uri="{BB962C8B-B14F-4D97-AF65-F5344CB8AC3E}">
        <p14:creationId xmlns:p14="http://schemas.microsoft.com/office/powerpoint/2010/main" val="301538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0" name="Slide Background">
            <a:extLst>
              <a:ext uri="{FF2B5EF4-FFF2-40B4-BE49-F238E27FC236}">
                <a16:creationId xmlns:a16="http://schemas.microsoft.com/office/drawing/2014/main" id="{E4935D0D-E20E-4055-B7E8-DB9A74346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72" name="Rectangle 2071">
            <a:extLst>
              <a:ext uri="{FF2B5EF4-FFF2-40B4-BE49-F238E27FC236}">
                <a16:creationId xmlns:a16="http://schemas.microsoft.com/office/drawing/2014/main" id="{16D98247-274C-4F2C-9D84-97766CA07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ln>
            <a:noFill/>
          </a:ln>
          <a:effectLst>
            <a:outerShdw blurRad="596900" dist="165100" dir="8820000" sx="94000" sy="94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44F93CC-2827-0465-096A-A0F8DEE25834}"/>
              </a:ext>
            </a:extLst>
          </p:cNvPr>
          <p:cNvSpPr>
            <a:spLocks noGrp="1"/>
          </p:cNvSpPr>
          <p:nvPr>
            <p:ph type="title"/>
          </p:nvPr>
        </p:nvSpPr>
        <p:spPr>
          <a:xfrm>
            <a:off x="6115049" y="762001"/>
            <a:ext cx="5334000" cy="1705154"/>
          </a:xfrm>
        </p:spPr>
        <p:txBody>
          <a:bodyPr anchor="ctr">
            <a:normAutofit/>
          </a:bodyPr>
          <a:lstStyle/>
          <a:p>
            <a:r>
              <a:rPr lang="tr-TR" sz="4000"/>
              <a:t>Thomas Hardy (1840-1928)</a:t>
            </a:r>
          </a:p>
        </p:txBody>
      </p:sp>
      <p:pic>
        <p:nvPicPr>
          <p:cNvPr id="4" name="Picture 8" descr="Thomas Hardy · Tess of the d'Urbervilles: (Finest Illustration) (Paperback  Book) (2022)">
            <a:extLst>
              <a:ext uri="{FF2B5EF4-FFF2-40B4-BE49-F238E27FC236}">
                <a16:creationId xmlns:a16="http://schemas.microsoft.com/office/drawing/2014/main" id="{BA914998-2001-1263-5011-329658F58F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6726" y="824347"/>
            <a:ext cx="1612216" cy="248513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enguin Readers Level 5: Far from the Madding Crowd (ELT Graded Reader) by Thomas  Hardy - Penguin Books New Zealand">
            <a:extLst>
              <a:ext uri="{FF2B5EF4-FFF2-40B4-BE49-F238E27FC236}">
                <a16:creationId xmlns:a16="http://schemas.microsoft.com/office/drawing/2014/main" id="{98FD8522-D7CE-4AE2-AE99-D4902A22587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67359" y="824347"/>
            <a:ext cx="1929342" cy="248513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nalysis of Thomas Hardy's Novels – Literary Theory and Criticism">
            <a:extLst>
              <a:ext uri="{FF2B5EF4-FFF2-40B4-BE49-F238E27FC236}">
                <a16:creationId xmlns:a16="http://schemas.microsoft.com/office/drawing/2014/main" id="{256A5D18-A7D2-E361-EA27-84A7A661818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91192" y="3551420"/>
            <a:ext cx="1647749" cy="24851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ranslate.google.com sitesinden thomas hardy">
            <a:extLst>
              <a:ext uri="{FF2B5EF4-FFF2-40B4-BE49-F238E27FC236}">
                <a16:creationId xmlns:a16="http://schemas.microsoft.com/office/drawing/2014/main" id="{38D20719-0E5A-00BF-A5D7-DBBD8747AA2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767359" y="3551419"/>
            <a:ext cx="1929342" cy="2482233"/>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30E82C3B-9E84-6436-F913-91936C8AE456}"/>
              </a:ext>
            </a:extLst>
          </p:cNvPr>
          <p:cNvSpPr>
            <a:spLocks noGrp="1"/>
          </p:cNvSpPr>
          <p:nvPr>
            <p:ph idx="1"/>
          </p:nvPr>
        </p:nvSpPr>
        <p:spPr>
          <a:xfrm>
            <a:off x="6115048" y="2467155"/>
            <a:ext cx="5334000" cy="3752670"/>
          </a:xfrm>
        </p:spPr>
        <p:txBody>
          <a:bodyPr anchor="ctr">
            <a:normAutofit lnSpcReduction="10000"/>
          </a:bodyPr>
          <a:lstStyle/>
          <a:p>
            <a:pPr marL="0" indent="0">
              <a:buNone/>
            </a:pPr>
            <a:endParaRPr lang="tr-TR" sz="1900" dirty="0"/>
          </a:p>
          <a:p>
            <a:pPr marL="0" indent="0">
              <a:buNone/>
            </a:pPr>
            <a:r>
              <a:rPr lang="tr-TR" sz="1900" dirty="0" err="1"/>
              <a:t>Early</a:t>
            </a:r>
            <a:r>
              <a:rPr lang="tr-TR" sz="1900" dirty="0"/>
              <a:t> in his </a:t>
            </a:r>
            <a:r>
              <a:rPr lang="tr-TR" sz="1900" dirty="0" err="1"/>
              <a:t>career</a:t>
            </a:r>
            <a:r>
              <a:rPr lang="tr-TR" sz="1900" dirty="0"/>
              <a:t>, </a:t>
            </a:r>
            <a:r>
              <a:rPr lang="tr-TR" sz="1900" dirty="0" err="1"/>
              <a:t>Hardy</a:t>
            </a:r>
            <a:r>
              <a:rPr lang="tr-TR" sz="1900" dirty="0"/>
              <a:t> </a:t>
            </a:r>
            <a:r>
              <a:rPr lang="tr-TR" sz="1900" dirty="0" err="1"/>
              <a:t>trained</a:t>
            </a:r>
            <a:r>
              <a:rPr lang="tr-TR" sz="1900" dirty="0"/>
              <a:t> as an </a:t>
            </a:r>
            <a:r>
              <a:rPr lang="tr-TR" sz="1900" dirty="0" err="1"/>
              <a:t>architect</a:t>
            </a:r>
            <a:r>
              <a:rPr lang="tr-TR" sz="1900" dirty="0"/>
              <a:t> in </a:t>
            </a:r>
            <a:r>
              <a:rPr lang="tr-TR" sz="1900" dirty="0" err="1"/>
              <a:t>London</a:t>
            </a:r>
            <a:r>
              <a:rPr lang="tr-TR" sz="1900" dirty="0"/>
              <a:t>, </a:t>
            </a:r>
            <a:r>
              <a:rPr lang="tr-TR" sz="1900" dirty="0" err="1"/>
              <a:t>and</a:t>
            </a:r>
            <a:r>
              <a:rPr lang="tr-TR" sz="1900" dirty="0"/>
              <a:t> </a:t>
            </a:r>
            <a:r>
              <a:rPr lang="tr-TR" sz="1900" dirty="0" err="1"/>
              <a:t>this</a:t>
            </a:r>
            <a:r>
              <a:rPr lang="tr-TR" sz="1900" dirty="0"/>
              <a:t> </a:t>
            </a:r>
            <a:r>
              <a:rPr lang="tr-TR" sz="1900" dirty="0" err="1"/>
              <a:t>experience</a:t>
            </a:r>
            <a:r>
              <a:rPr lang="tr-TR" sz="1900" dirty="0"/>
              <a:t> </a:t>
            </a:r>
            <a:r>
              <a:rPr lang="tr-TR" sz="1900" dirty="0" err="1"/>
              <a:t>with</a:t>
            </a:r>
            <a:r>
              <a:rPr lang="tr-TR" sz="1900" dirty="0"/>
              <a:t> </a:t>
            </a:r>
            <a:r>
              <a:rPr lang="tr-TR" sz="1900" dirty="0" err="1"/>
              <a:t>structure</a:t>
            </a:r>
            <a:r>
              <a:rPr lang="tr-TR" sz="1900" dirty="0"/>
              <a:t> </a:t>
            </a:r>
            <a:r>
              <a:rPr lang="tr-TR" sz="1900" dirty="0" err="1"/>
              <a:t>and</a:t>
            </a:r>
            <a:r>
              <a:rPr lang="tr-TR" sz="1900" dirty="0"/>
              <a:t> form </a:t>
            </a:r>
            <a:r>
              <a:rPr lang="tr-TR" sz="1900" dirty="0" err="1"/>
              <a:t>influenced</a:t>
            </a:r>
            <a:r>
              <a:rPr lang="tr-TR" sz="1900" dirty="0"/>
              <a:t> </a:t>
            </a:r>
            <a:r>
              <a:rPr lang="tr-TR" sz="1900" dirty="0" err="1"/>
              <a:t>the</a:t>
            </a:r>
            <a:r>
              <a:rPr lang="tr-TR" sz="1900" dirty="0"/>
              <a:t> </a:t>
            </a:r>
            <a:r>
              <a:rPr lang="tr-TR" sz="1900" dirty="0" err="1"/>
              <a:t>construction</a:t>
            </a:r>
            <a:r>
              <a:rPr lang="tr-TR" sz="1900" dirty="0"/>
              <a:t> </a:t>
            </a:r>
            <a:r>
              <a:rPr lang="tr-TR" sz="1900" dirty="0" err="1"/>
              <a:t>and</a:t>
            </a:r>
            <a:r>
              <a:rPr lang="tr-TR" sz="1900" dirty="0"/>
              <a:t> </a:t>
            </a:r>
            <a:r>
              <a:rPr lang="tr-TR" sz="1900" dirty="0" err="1"/>
              <a:t>symbolism</a:t>
            </a:r>
            <a:r>
              <a:rPr lang="tr-TR" sz="1900" dirty="0"/>
              <a:t> </a:t>
            </a:r>
            <a:r>
              <a:rPr lang="tr-TR" sz="1900" dirty="0" err="1"/>
              <a:t>within</a:t>
            </a:r>
            <a:r>
              <a:rPr lang="tr-TR" sz="1900" dirty="0"/>
              <a:t> his </a:t>
            </a:r>
            <a:r>
              <a:rPr lang="tr-TR" sz="1900" dirty="0" err="1"/>
              <a:t>novels</a:t>
            </a:r>
            <a:r>
              <a:rPr lang="tr-TR" sz="1900" dirty="0"/>
              <a:t>.</a:t>
            </a:r>
          </a:p>
          <a:p>
            <a:pPr marL="0" indent="0">
              <a:buNone/>
            </a:pPr>
            <a:r>
              <a:rPr lang="tr-TR" sz="1900" dirty="0" err="1"/>
              <a:t>Hardy</a:t>
            </a:r>
            <a:r>
              <a:rPr lang="tr-TR" sz="1900" dirty="0"/>
              <a:t> is </a:t>
            </a:r>
            <a:r>
              <a:rPr lang="tr-TR" sz="1900" dirty="0" err="1"/>
              <a:t>best</a:t>
            </a:r>
            <a:r>
              <a:rPr lang="tr-TR" sz="1900" dirty="0"/>
              <a:t> </a:t>
            </a:r>
            <a:r>
              <a:rPr lang="tr-TR" sz="1900" dirty="0" err="1"/>
              <a:t>known</a:t>
            </a:r>
            <a:r>
              <a:rPr lang="tr-TR" sz="1900" dirty="0"/>
              <a:t> </a:t>
            </a:r>
            <a:r>
              <a:rPr lang="tr-TR" sz="1900" dirty="0" err="1"/>
              <a:t>for</a:t>
            </a:r>
            <a:r>
              <a:rPr lang="tr-TR" sz="1900" dirty="0"/>
              <a:t> his </a:t>
            </a:r>
            <a:r>
              <a:rPr lang="tr-TR" sz="1900" dirty="0" err="1"/>
              <a:t>novels</a:t>
            </a:r>
            <a:r>
              <a:rPr lang="tr-TR" sz="1900" dirty="0"/>
              <a:t> </a:t>
            </a:r>
            <a:r>
              <a:rPr lang="tr-TR" sz="1900" dirty="0" err="1"/>
              <a:t>like</a:t>
            </a:r>
            <a:r>
              <a:rPr lang="tr-TR" sz="1900" dirty="0"/>
              <a:t> </a:t>
            </a:r>
            <a:r>
              <a:rPr lang="tr-TR" sz="1900" i="1" dirty="0" err="1"/>
              <a:t>Tess</a:t>
            </a:r>
            <a:r>
              <a:rPr lang="tr-TR" sz="1900" i="1" dirty="0"/>
              <a:t> of </a:t>
            </a:r>
            <a:r>
              <a:rPr lang="tr-TR" sz="1900" i="1" dirty="0" err="1"/>
              <a:t>the</a:t>
            </a:r>
            <a:r>
              <a:rPr lang="tr-TR" sz="1900" i="1" dirty="0"/>
              <a:t> </a:t>
            </a:r>
            <a:r>
              <a:rPr lang="tr-TR" sz="1900" i="1" dirty="0" err="1"/>
              <a:t>d’Urbervilles</a:t>
            </a:r>
            <a:r>
              <a:rPr lang="tr-TR" sz="1900" i="1" dirty="0"/>
              <a:t>,</a:t>
            </a:r>
            <a:r>
              <a:rPr lang="tr-TR" sz="1900" dirty="0"/>
              <a:t> </a:t>
            </a:r>
            <a:r>
              <a:rPr lang="tr-TR" sz="1900" i="1" dirty="0"/>
              <a:t>Far </a:t>
            </a:r>
            <a:r>
              <a:rPr lang="tr-TR" sz="1900" i="1" dirty="0" err="1"/>
              <a:t>from</a:t>
            </a:r>
            <a:r>
              <a:rPr lang="tr-TR" sz="1900" i="1" dirty="0"/>
              <a:t> </a:t>
            </a:r>
            <a:r>
              <a:rPr lang="tr-TR" sz="1900" i="1" dirty="0" err="1"/>
              <a:t>the</a:t>
            </a:r>
            <a:r>
              <a:rPr lang="tr-TR" sz="1900" i="1" dirty="0"/>
              <a:t> </a:t>
            </a:r>
            <a:r>
              <a:rPr lang="tr-TR" sz="1900" i="1" dirty="0" err="1"/>
              <a:t>Madding</a:t>
            </a:r>
            <a:r>
              <a:rPr lang="tr-TR" sz="1900" i="1" dirty="0"/>
              <a:t> </a:t>
            </a:r>
            <a:r>
              <a:rPr lang="tr-TR" sz="1900" i="1" dirty="0" err="1"/>
              <a:t>Crowd</a:t>
            </a:r>
            <a:r>
              <a:rPr lang="tr-TR" sz="1900" dirty="0"/>
              <a:t>, </a:t>
            </a:r>
            <a:r>
              <a:rPr lang="tr-TR" sz="1900" dirty="0" err="1"/>
              <a:t>and</a:t>
            </a:r>
            <a:r>
              <a:rPr lang="tr-TR" sz="1900" dirty="0"/>
              <a:t> </a:t>
            </a:r>
            <a:r>
              <a:rPr lang="tr-TR" sz="1900" i="1" dirty="0" err="1"/>
              <a:t>Jude</a:t>
            </a:r>
            <a:r>
              <a:rPr lang="tr-TR" sz="1900" i="1" dirty="0"/>
              <a:t> </a:t>
            </a:r>
            <a:r>
              <a:rPr lang="tr-TR" sz="1900" i="1" dirty="0" err="1"/>
              <a:t>the</a:t>
            </a:r>
            <a:r>
              <a:rPr lang="tr-TR" sz="1900" i="1" dirty="0"/>
              <a:t> </a:t>
            </a:r>
            <a:r>
              <a:rPr lang="tr-TR" sz="1900" i="1" dirty="0" err="1"/>
              <a:t>Obscure</a:t>
            </a:r>
            <a:r>
              <a:rPr lang="tr-TR" sz="1900" i="1" dirty="0"/>
              <a:t> </a:t>
            </a:r>
            <a:r>
              <a:rPr lang="tr-TR" sz="1900" dirty="0" err="1"/>
              <a:t>which</a:t>
            </a:r>
            <a:r>
              <a:rPr lang="tr-TR" sz="1900" dirty="0"/>
              <a:t> </a:t>
            </a:r>
            <a:r>
              <a:rPr lang="tr-TR" sz="1900" dirty="0" err="1"/>
              <a:t>explore</a:t>
            </a:r>
            <a:r>
              <a:rPr lang="tr-TR" sz="1900" dirty="0"/>
              <a:t> </a:t>
            </a:r>
            <a:r>
              <a:rPr lang="tr-TR" sz="1900" dirty="0" err="1"/>
              <a:t>themes</a:t>
            </a:r>
            <a:r>
              <a:rPr lang="tr-TR" sz="1900" dirty="0"/>
              <a:t> of </a:t>
            </a:r>
            <a:r>
              <a:rPr lang="tr-TR" sz="1900" dirty="0" err="1"/>
              <a:t>fate</a:t>
            </a:r>
            <a:r>
              <a:rPr lang="tr-TR" sz="1900" dirty="0"/>
              <a:t>, </a:t>
            </a:r>
            <a:r>
              <a:rPr lang="tr-TR" sz="1900" dirty="0" err="1"/>
              <a:t>love</a:t>
            </a:r>
            <a:r>
              <a:rPr lang="tr-TR" sz="1900" dirty="0"/>
              <a:t>, </a:t>
            </a:r>
            <a:r>
              <a:rPr lang="tr-TR" sz="1900" dirty="0" err="1"/>
              <a:t>and</a:t>
            </a:r>
            <a:r>
              <a:rPr lang="tr-TR" sz="1900" dirty="0"/>
              <a:t> </a:t>
            </a:r>
            <a:r>
              <a:rPr lang="tr-TR" sz="1900" dirty="0" err="1"/>
              <a:t>the</a:t>
            </a:r>
            <a:r>
              <a:rPr lang="tr-TR" sz="1900" dirty="0"/>
              <a:t> </a:t>
            </a:r>
            <a:r>
              <a:rPr lang="tr-TR" sz="1900" dirty="0" err="1"/>
              <a:t>injustices</a:t>
            </a:r>
            <a:r>
              <a:rPr lang="tr-TR" sz="1900" dirty="0"/>
              <a:t> of </a:t>
            </a:r>
            <a:r>
              <a:rPr lang="tr-TR" sz="1900" dirty="0" err="1"/>
              <a:t>Victorian</a:t>
            </a:r>
            <a:r>
              <a:rPr lang="tr-TR" sz="1900" dirty="0"/>
              <a:t> </a:t>
            </a:r>
            <a:r>
              <a:rPr lang="tr-TR" sz="1900" dirty="0" err="1"/>
              <a:t>society</a:t>
            </a:r>
            <a:r>
              <a:rPr lang="tr-TR" sz="1900" dirty="0"/>
              <a:t>.</a:t>
            </a:r>
          </a:p>
          <a:p>
            <a:pPr marL="0" indent="0">
              <a:buNone/>
            </a:pPr>
            <a:r>
              <a:rPr lang="tr-TR" sz="1900" dirty="0" err="1"/>
              <a:t>However</a:t>
            </a:r>
            <a:r>
              <a:rPr lang="tr-TR" sz="1900" dirty="0"/>
              <a:t>, he </a:t>
            </a:r>
            <a:r>
              <a:rPr lang="tr-TR" sz="1900" dirty="0" err="1"/>
              <a:t>considered</a:t>
            </a:r>
            <a:r>
              <a:rPr lang="tr-TR" sz="1900" dirty="0"/>
              <a:t> </a:t>
            </a:r>
            <a:r>
              <a:rPr lang="tr-TR" sz="1900" dirty="0" err="1"/>
              <a:t>himself</a:t>
            </a:r>
            <a:r>
              <a:rPr lang="tr-TR" sz="1900" dirty="0"/>
              <a:t> </a:t>
            </a:r>
            <a:r>
              <a:rPr lang="tr-TR" sz="1900" dirty="0" err="1"/>
              <a:t>first</a:t>
            </a:r>
            <a:r>
              <a:rPr lang="tr-TR" sz="1900" dirty="0"/>
              <a:t> as a </a:t>
            </a:r>
            <a:r>
              <a:rPr lang="tr-TR" sz="1900" dirty="0" err="1"/>
              <a:t>poet</a:t>
            </a:r>
            <a:r>
              <a:rPr lang="tr-TR" sz="1900" dirty="0"/>
              <a:t> ( «Hap»)</a:t>
            </a:r>
          </a:p>
          <a:p>
            <a:pPr marL="0" indent="0">
              <a:buNone/>
            </a:pPr>
            <a:r>
              <a:rPr lang="tr-TR" sz="1900" dirty="0"/>
              <a:t>He </a:t>
            </a:r>
            <a:r>
              <a:rPr lang="tr-TR" sz="1900" dirty="0" err="1"/>
              <a:t>was</a:t>
            </a:r>
            <a:r>
              <a:rPr lang="tr-TR" sz="1900" dirty="0"/>
              <a:t> </a:t>
            </a:r>
            <a:r>
              <a:rPr lang="tr-TR" sz="1900" dirty="0" err="1"/>
              <a:t>buried</a:t>
            </a:r>
            <a:r>
              <a:rPr lang="tr-TR" sz="1900" dirty="0"/>
              <a:t> in </a:t>
            </a:r>
            <a:r>
              <a:rPr lang="tr-TR" sz="1900" dirty="0" err="1"/>
              <a:t>the</a:t>
            </a:r>
            <a:r>
              <a:rPr lang="tr-TR" sz="1900" dirty="0"/>
              <a:t> </a:t>
            </a:r>
            <a:r>
              <a:rPr lang="tr-TR" sz="1900" dirty="0" err="1"/>
              <a:t>poet’s</a:t>
            </a:r>
            <a:r>
              <a:rPr lang="tr-TR" sz="1900" dirty="0"/>
              <a:t> </a:t>
            </a:r>
            <a:r>
              <a:rPr lang="tr-TR" sz="1900" dirty="0" err="1"/>
              <a:t>corner</a:t>
            </a:r>
            <a:r>
              <a:rPr lang="tr-TR" sz="1900" dirty="0"/>
              <a:t> in </a:t>
            </a:r>
            <a:r>
              <a:rPr lang="tr-TR" sz="1900" dirty="0" err="1"/>
              <a:t>the</a:t>
            </a:r>
            <a:r>
              <a:rPr lang="tr-TR" sz="1900" dirty="0"/>
              <a:t> </a:t>
            </a:r>
            <a:r>
              <a:rPr lang="tr-TR" sz="1900" dirty="0" err="1"/>
              <a:t>west</a:t>
            </a:r>
            <a:r>
              <a:rPr lang="tr-TR" sz="1900" dirty="0"/>
              <a:t> </a:t>
            </a:r>
            <a:r>
              <a:rPr lang="tr-TR" sz="1900" dirty="0" err="1"/>
              <a:t>minister</a:t>
            </a:r>
            <a:r>
              <a:rPr lang="tr-TR" sz="1900" dirty="0"/>
              <a:t> </a:t>
            </a:r>
            <a:r>
              <a:rPr lang="tr-TR" sz="1900" dirty="0" err="1"/>
              <a:t>Abbey</a:t>
            </a:r>
            <a:r>
              <a:rPr lang="tr-TR" sz="1900" dirty="0"/>
              <a:t>.</a:t>
            </a:r>
          </a:p>
          <a:p>
            <a:pPr marL="0" indent="0">
              <a:buNone/>
            </a:pPr>
            <a:endParaRPr lang="tr-TR" sz="1900" dirty="0"/>
          </a:p>
          <a:p>
            <a:pPr marL="0" indent="0">
              <a:buNone/>
            </a:pPr>
            <a:endParaRPr lang="tr-TR" sz="1900" dirty="0"/>
          </a:p>
        </p:txBody>
      </p:sp>
    </p:spTree>
    <p:extLst>
      <p:ext uri="{BB962C8B-B14F-4D97-AF65-F5344CB8AC3E}">
        <p14:creationId xmlns:p14="http://schemas.microsoft.com/office/powerpoint/2010/main" val="1601744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2BB76E-A2EB-DEC0-BCE6-67C2C549FAED}"/>
              </a:ext>
            </a:extLst>
          </p:cNvPr>
          <p:cNvSpPr>
            <a:spLocks noGrp="1"/>
          </p:cNvSpPr>
          <p:nvPr>
            <p:ph type="title"/>
          </p:nvPr>
        </p:nvSpPr>
        <p:spPr>
          <a:xfrm>
            <a:off x="6823878" y="741391"/>
            <a:ext cx="4491821" cy="1616203"/>
          </a:xfrm>
        </p:spPr>
        <p:txBody>
          <a:bodyPr anchor="b">
            <a:normAutofit/>
          </a:bodyPr>
          <a:lstStyle/>
          <a:p>
            <a:r>
              <a:rPr lang="tr-TR" sz="4000" dirty="0" err="1"/>
              <a:t>Influences</a:t>
            </a:r>
            <a:endParaRPr lang="tr-TR" sz="4000" dirty="0"/>
          </a:p>
        </p:txBody>
      </p:sp>
      <p:pic>
        <p:nvPicPr>
          <p:cNvPr id="5" name="Picture 4" descr="Dağçılardan eski ev">
            <a:extLst>
              <a:ext uri="{FF2B5EF4-FFF2-40B4-BE49-F238E27FC236}">
                <a16:creationId xmlns:a16="http://schemas.microsoft.com/office/drawing/2014/main" id="{B545A784-106D-62F3-71B0-D8800D8DE042}"/>
              </a:ext>
            </a:extLst>
          </p:cNvPr>
          <p:cNvPicPr>
            <a:picLocks noChangeAspect="1"/>
          </p:cNvPicPr>
          <p:nvPr/>
        </p:nvPicPr>
        <p:blipFill>
          <a:blip r:embed="rId2"/>
          <a:srcRect l="17977" r="28246"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İçerik Yer Tutucusu 2">
            <a:extLst>
              <a:ext uri="{FF2B5EF4-FFF2-40B4-BE49-F238E27FC236}">
                <a16:creationId xmlns:a16="http://schemas.microsoft.com/office/drawing/2014/main" id="{00DC08FC-45ED-1AB0-0736-93A2E3F017C9}"/>
              </a:ext>
            </a:extLst>
          </p:cNvPr>
          <p:cNvSpPr>
            <a:spLocks noGrp="1"/>
          </p:cNvSpPr>
          <p:nvPr>
            <p:ph idx="1"/>
          </p:nvPr>
        </p:nvSpPr>
        <p:spPr>
          <a:xfrm>
            <a:off x="6346371" y="2533476"/>
            <a:ext cx="5453743" cy="3447832"/>
          </a:xfrm>
        </p:spPr>
        <p:txBody>
          <a:bodyPr anchor="t">
            <a:normAutofit/>
          </a:bodyPr>
          <a:lstStyle/>
          <a:p>
            <a:pPr marL="0" indent="0">
              <a:buNone/>
            </a:pPr>
            <a:r>
              <a:rPr lang="tr-TR" sz="1400" dirty="0" err="1"/>
              <a:t>Hardy</a:t>
            </a:r>
            <a:r>
              <a:rPr lang="tr-TR" sz="1400" dirty="0"/>
              <a:t> is </a:t>
            </a:r>
            <a:r>
              <a:rPr lang="tr-TR" sz="1400" dirty="0" err="1"/>
              <a:t>also</a:t>
            </a:r>
            <a:r>
              <a:rPr lang="tr-TR" sz="1400" dirty="0"/>
              <a:t> </a:t>
            </a:r>
            <a:r>
              <a:rPr lang="tr-TR" sz="1400" dirty="0" err="1"/>
              <a:t>known</a:t>
            </a:r>
            <a:r>
              <a:rPr lang="tr-TR" sz="1400" dirty="0"/>
              <a:t> </a:t>
            </a:r>
            <a:r>
              <a:rPr lang="tr-TR" sz="1400" dirty="0" err="1"/>
              <a:t>for</a:t>
            </a:r>
            <a:r>
              <a:rPr lang="tr-TR" sz="1400" dirty="0"/>
              <a:t> his </a:t>
            </a:r>
            <a:r>
              <a:rPr lang="tr-TR" sz="1400" dirty="0" err="1"/>
              <a:t>closure</a:t>
            </a:r>
            <a:r>
              <a:rPr lang="tr-TR" sz="1400" dirty="0"/>
              <a:t> </a:t>
            </a:r>
            <a:r>
              <a:rPr lang="tr-TR" sz="1400" dirty="0" err="1"/>
              <a:t>to</a:t>
            </a:r>
            <a:r>
              <a:rPr lang="tr-TR" sz="1400" dirty="0"/>
              <a:t> </a:t>
            </a:r>
            <a:r>
              <a:rPr lang="tr-TR" sz="1400" dirty="0" err="1"/>
              <a:t>the</a:t>
            </a:r>
            <a:r>
              <a:rPr lang="tr-TR" sz="1400" dirty="0"/>
              <a:t> </a:t>
            </a:r>
            <a:r>
              <a:rPr lang="tr-TR" sz="1400" dirty="0" err="1"/>
              <a:t>rural</a:t>
            </a:r>
            <a:r>
              <a:rPr lang="tr-TR" sz="1400" dirty="0"/>
              <a:t> </a:t>
            </a:r>
            <a:r>
              <a:rPr lang="tr-TR" sz="1400" dirty="0" err="1"/>
              <a:t>world</a:t>
            </a:r>
            <a:r>
              <a:rPr lang="tr-TR" sz="1400" dirty="0"/>
              <a:t>, </a:t>
            </a:r>
            <a:r>
              <a:rPr lang="tr-TR" sz="1400" dirty="0" err="1"/>
              <a:t>its</a:t>
            </a:r>
            <a:r>
              <a:rPr lang="tr-TR" sz="1400" dirty="0"/>
              <a:t> </a:t>
            </a:r>
            <a:r>
              <a:rPr lang="tr-TR" sz="1400" dirty="0" err="1"/>
              <a:t>customs</a:t>
            </a:r>
            <a:r>
              <a:rPr lang="tr-TR" sz="1400" dirty="0"/>
              <a:t>, </a:t>
            </a:r>
            <a:r>
              <a:rPr lang="tr-TR" sz="1400" dirty="0" err="1"/>
              <a:t>and</a:t>
            </a:r>
            <a:r>
              <a:rPr lang="tr-TR" sz="1400" dirty="0"/>
              <a:t> </a:t>
            </a:r>
            <a:r>
              <a:rPr lang="tr-TR" sz="1400" dirty="0" err="1"/>
              <a:t>the</a:t>
            </a:r>
            <a:r>
              <a:rPr lang="tr-TR" sz="1400" dirty="0"/>
              <a:t> </a:t>
            </a:r>
            <a:r>
              <a:rPr lang="tr-TR" sz="1400" dirty="0" err="1"/>
              <a:t>natural</a:t>
            </a:r>
            <a:r>
              <a:rPr lang="tr-TR" sz="1400" dirty="0"/>
              <a:t> </a:t>
            </a:r>
            <a:r>
              <a:rPr lang="tr-TR" sz="1400" dirty="0" err="1"/>
              <a:t>landscape</a:t>
            </a:r>
            <a:r>
              <a:rPr lang="tr-TR" sz="1400" dirty="0"/>
              <a:t> of </a:t>
            </a:r>
            <a:r>
              <a:rPr lang="tr-TR" sz="1400" dirty="0" err="1"/>
              <a:t>Dorset</a:t>
            </a:r>
            <a:r>
              <a:rPr lang="tr-TR" sz="1400" dirty="0"/>
              <a:t> (</a:t>
            </a:r>
            <a:r>
              <a:rPr lang="tr-TR" sz="1400" dirty="0" err="1"/>
              <a:t>fictionalized</a:t>
            </a:r>
            <a:r>
              <a:rPr lang="tr-TR" sz="1400" dirty="0"/>
              <a:t> as «</a:t>
            </a:r>
            <a:r>
              <a:rPr lang="tr-TR" sz="1400" dirty="0" err="1"/>
              <a:t>Wessex</a:t>
            </a:r>
            <a:r>
              <a:rPr lang="tr-TR" sz="1400" dirty="0"/>
              <a:t>» in his </a:t>
            </a:r>
            <a:r>
              <a:rPr lang="tr-TR" sz="1400" dirty="0" err="1"/>
              <a:t>works</a:t>
            </a:r>
            <a:r>
              <a:rPr lang="tr-TR" sz="1400" dirty="0"/>
              <a:t>) </a:t>
            </a:r>
            <a:r>
              <a:rPr lang="tr-TR" sz="1400" dirty="0" err="1"/>
              <a:t>dominates</a:t>
            </a:r>
            <a:r>
              <a:rPr lang="tr-TR" sz="1400" dirty="0"/>
              <a:t> his </a:t>
            </a:r>
            <a:r>
              <a:rPr lang="tr-TR" sz="1400" dirty="0" err="1"/>
              <a:t>stories</a:t>
            </a:r>
            <a:r>
              <a:rPr lang="tr-TR" sz="1400" dirty="0"/>
              <a:t>, </a:t>
            </a:r>
            <a:r>
              <a:rPr lang="tr-TR" sz="1400" dirty="0" err="1"/>
              <a:t>with</a:t>
            </a:r>
            <a:r>
              <a:rPr lang="tr-TR" sz="1400" dirty="0"/>
              <a:t> </a:t>
            </a:r>
            <a:r>
              <a:rPr lang="tr-TR" sz="1400" dirty="0" err="1"/>
              <a:t>nature</a:t>
            </a:r>
            <a:r>
              <a:rPr lang="tr-TR" sz="1400" dirty="0"/>
              <a:t>.</a:t>
            </a:r>
          </a:p>
          <a:p>
            <a:pPr marL="0" indent="0">
              <a:buNone/>
            </a:pPr>
            <a:r>
              <a:rPr lang="tr-TR" sz="1400" dirty="0" err="1"/>
              <a:t>Hardy</a:t>
            </a:r>
            <a:r>
              <a:rPr lang="tr-TR" sz="1400" dirty="0"/>
              <a:t> </a:t>
            </a:r>
            <a:r>
              <a:rPr lang="tr-TR" sz="1400" dirty="0" err="1"/>
              <a:t>was</a:t>
            </a:r>
            <a:r>
              <a:rPr lang="tr-TR" sz="1400" dirty="0"/>
              <a:t> </a:t>
            </a:r>
            <a:r>
              <a:rPr lang="tr-TR" sz="1400" dirty="0" err="1"/>
              <a:t>aware</a:t>
            </a:r>
            <a:r>
              <a:rPr lang="tr-TR" sz="1400" dirty="0"/>
              <a:t> of </a:t>
            </a:r>
            <a:r>
              <a:rPr lang="tr-TR" sz="1400" dirty="0" err="1"/>
              <a:t>the</a:t>
            </a:r>
            <a:r>
              <a:rPr lang="tr-TR" sz="1400" dirty="0"/>
              <a:t> </a:t>
            </a:r>
            <a:r>
              <a:rPr lang="tr-TR" sz="1400" dirty="0" err="1"/>
              <a:t>social</a:t>
            </a:r>
            <a:r>
              <a:rPr lang="tr-TR" sz="1400" dirty="0"/>
              <a:t> </a:t>
            </a:r>
            <a:r>
              <a:rPr lang="tr-TR" sz="1400" dirty="0" err="1"/>
              <a:t>inequalities</a:t>
            </a:r>
            <a:r>
              <a:rPr lang="tr-TR" sz="1400" dirty="0"/>
              <a:t>, </a:t>
            </a:r>
            <a:r>
              <a:rPr lang="tr-TR" sz="1400" dirty="0" err="1"/>
              <a:t>class</a:t>
            </a:r>
            <a:r>
              <a:rPr lang="tr-TR" sz="1400" dirty="0"/>
              <a:t> </a:t>
            </a:r>
            <a:r>
              <a:rPr lang="tr-TR" sz="1400" dirty="0" err="1"/>
              <a:t>struggles</a:t>
            </a:r>
            <a:r>
              <a:rPr lang="tr-TR" sz="1400" dirty="0"/>
              <a:t>, </a:t>
            </a:r>
            <a:r>
              <a:rPr lang="tr-TR" sz="1400" dirty="0" err="1"/>
              <a:t>and</a:t>
            </a:r>
            <a:r>
              <a:rPr lang="tr-TR" sz="1400" dirty="0"/>
              <a:t> </a:t>
            </a:r>
            <a:r>
              <a:rPr lang="tr-TR" sz="1400" dirty="0" err="1"/>
              <a:t>the</a:t>
            </a:r>
            <a:r>
              <a:rPr lang="tr-TR" sz="1400" dirty="0"/>
              <a:t> </a:t>
            </a:r>
            <a:r>
              <a:rPr lang="tr-TR" sz="1400" dirty="0" err="1"/>
              <a:t>treatment</a:t>
            </a:r>
            <a:r>
              <a:rPr lang="tr-TR" sz="1400" dirty="0"/>
              <a:t> of </a:t>
            </a:r>
            <a:r>
              <a:rPr lang="tr-TR" sz="1400" dirty="0" err="1"/>
              <a:t>women</a:t>
            </a:r>
            <a:r>
              <a:rPr lang="tr-TR" sz="1400" dirty="0"/>
              <a:t>, </a:t>
            </a:r>
            <a:r>
              <a:rPr lang="tr-TR" sz="1400" dirty="0" err="1"/>
              <a:t>all</a:t>
            </a:r>
            <a:r>
              <a:rPr lang="tr-TR" sz="1400" dirty="0"/>
              <a:t> of </a:t>
            </a:r>
            <a:r>
              <a:rPr lang="tr-TR" sz="1400" dirty="0" err="1"/>
              <a:t>which</a:t>
            </a:r>
            <a:r>
              <a:rPr lang="tr-TR" sz="1400" dirty="0"/>
              <a:t> </a:t>
            </a:r>
            <a:r>
              <a:rPr lang="tr-TR" sz="1400" dirty="0" err="1"/>
              <a:t>became</a:t>
            </a:r>
            <a:r>
              <a:rPr lang="tr-TR" sz="1400" dirty="0"/>
              <a:t> </a:t>
            </a:r>
            <a:r>
              <a:rPr lang="tr-TR" sz="1400" dirty="0" err="1"/>
              <a:t>major</a:t>
            </a:r>
            <a:r>
              <a:rPr lang="tr-TR" sz="1400" dirty="0"/>
              <a:t> </a:t>
            </a:r>
            <a:r>
              <a:rPr lang="tr-TR" sz="1400" dirty="0" err="1"/>
              <a:t>themes</a:t>
            </a:r>
            <a:r>
              <a:rPr lang="tr-TR" sz="1400" dirty="0"/>
              <a:t> in his </a:t>
            </a:r>
            <a:r>
              <a:rPr lang="tr-TR" sz="1400" dirty="0" err="1"/>
              <a:t>novels</a:t>
            </a:r>
            <a:r>
              <a:rPr lang="tr-TR" sz="1400" dirty="0"/>
              <a:t>. His </a:t>
            </a:r>
            <a:r>
              <a:rPr lang="tr-TR" sz="1400" dirty="0" err="1"/>
              <a:t>novels</a:t>
            </a:r>
            <a:r>
              <a:rPr lang="tr-TR" sz="1400" dirty="0"/>
              <a:t> </a:t>
            </a:r>
            <a:r>
              <a:rPr lang="tr-TR" sz="1400" dirty="0" err="1"/>
              <a:t>often</a:t>
            </a:r>
            <a:r>
              <a:rPr lang="tr-TR" sz="1400" dirty="0"/>
              <a:t> </a:t>
            </a:r>
            <a:r>
              <a:rPr lang="tr-TR" sz="1400" dirty="0" err="1"/>
              <a:t>reflect</a:t>
            </a:r>
            <a:r>
              <a:rPr lang="tr-TR" sz="1400" dirty="0"/>
              <a:t> his </a:t>
            </a:r>
            <a:r>
              <a:rPr lang="tr-TR" sz="1400" dirty="0" err="1"/>
              <a:t>deep</a:t>
            </a:r>
            <a:r>
              <a:rPr lang="tr-TR" sz="1400" dirty="0"/>
              <a:t> </a:t>
            </a:r>
            <a:r>
              <a:rPr lang="tr-TR" sz="1400" dirty="0" err="1"/>
              <a:t>contempt</a:t>
            </a:r>
            <a:r>
              <a:rPr lang="tr-TR" sz="1400" dirty="0"/>
              <a:t> </a:t>
            </a:r>
            <a:r>
              <a:rPr lang="tr-TR" sz="1400" dirty="0" err="1"/>
              <a:t>for</a:t>
            </a:r>
            <a:r>
              <a:rPr lang="tr-TR" sz="1400" dirty="0"/>
              <a:t> </a:t>
            </a:r>
            <a:r>
              <a:rPr lang="tr-TR" sz="1400" dirty="0" err="1"/>
              <a:t>Victorian</a:t>
            </a:r>
            <a:r>
              <a:rPr lang="tr-TR" sz="1400" dirty="0"/>
              <a:t> moral </a:t>
            </a:r>
            <a:r>
              <a:rPr lang="tr-TR" sz="1400" dirty="0" err="1"/>
              <a:t>codes</a:t>
            </a:r>
            <a:r>
              <a:rPr lang="tr-TR" sz="1400" dirty="0"/>
              <a:t>, </a:t>
            </a:r>
            <a:r>
              <a:rPr lang="tr-TR" sz="1400" dirty="0" err="1"/>
              <a:t>especially</a:t>
            </a:r>
            <a:r>
              <a:rPr lang="tr-TR" sz="1400" dirty="0"/>
              <a:t> </a:t>
            </a:r>
            <a:r>
              <a:rPr lang="tr-TR" sz="1400" dirty="0" err="1"/>
              <a:t>their</a:t>
            </a:r>
            <a:r>
              <a:rPr lang="tr-TR" sz="1400" dirty="0"/>
              <a:t> </a:t>
            </a:r>
            <a:r>
              <a:rPr lang="tr-TR" sz="1400" dirty="0" err="1"/>
              <a:t>harsh</a:t>
            </a:r>
            <a:r>
              <a:rPr lang="tr-TR" sz="1400" dirty="0"/>
              <a:t> </a:t>
            </a:r>
            <a:r>
              <a:rPr lang="tr-TR" sz="1400" dirty="0" err="1"/>
              <a:t>treatment</a:t>
            </a:r>
            <a:r>
              <a:rPr lang="tr-TR" sz="1400" dirty="0"/>
              <a:t> of </a:t>
            </a:r>
            <a:r>
              <a:rPr lang="tr-TR" sz="1400" dirty="0" err="1"/>
              <a:t>women</a:t>
            </a:r>
            <a:r>
              <a:rPr lang="tr-TR" sz="1400" dirty="0"/>
              <a:t> </a:t>
            </a:r>
            <a:r>
              <a:rPr lang="tr-TR" sz="1400" dirty="0" err="1"/>
              <a:t>like</a:t>
            </a:r>
            <a:r>
              <a:rPr lang="tr-TR" sz="1400" dirty="0"/>
              <a:t> </a:t>
            </a:r>
            <a:r>
              <a:rPr lang="tr-TR" sz="1400" dirty="0" err="1"/>
              <a:t>Tess</a:t>
            </a:r>
            <a:r>
              <a:rPr lang="tr-TR" sz="1400" dirty="0"/>
              <a:t>.</a:t>
            </a:r>
          </a:p>
          <a:p>
            <a:pPr marL="0" indent="0">
              <a:buNone/>
            </a:pPr>
            <a:r>
              <a:rPr lang="tr-TR" sz="1400" dirty="0"/>
              <a:t>Charles </a:t>
            </a:r>
            <a:r>
              <a:rPr lang="tr-TR" sz="1400" dirty="0" err="1"/>
              <a:t>Darwin's</a:t>
            </a:r>
            <a:r>
              <a:rPr lang="tr-TR" sz="1400" dirty="0"/>
              <a:t> </a:t>
            </a:r>
            <a:r>
              <a:rPr lang="tr-TR" sz="1400" i="1" dirty="0"/>
              <a:t>On </a:t>
            </a:r>
            <a:r>
              <a:rPr lang="tr-TR" sz="1400" i="1" dirty="0" err="1"/>
              <a:t>the</a:t>
            </a:r>
            <a:r>
              <a:rPr lang="tr-TR" sz="1400" i="1" dirty="0"/>
              <a:t> </a:t>
            </a:r>
            <a:r>
              <a:rPr lang="tr-TR" sz="1400" i="1" dirty="0" err="1"/>
              <a:t>Origin</a:t>
            </a:r>
            <a:r>
              <a:rPr lang="tr-TR" sz="1400" i="1" dirty="0"/>
              <a:t> of </a:t>
            </a:r>
            <a:r>
              <a:rPr lang="tr-TR" sz="1400" i="1" dirty="0" err="1"/>
              <a:t>Species</a:t>
            </a:r>
            <a:r>
              <a:rPr lang="tr-TR" sz="1400" dirty="0"/>
              <a:t> (1859) had a </a:t>
            </a:r>
            <a:r>
              <a:rPr lang="tr-TR" sz="1400" dirty="0" err="1"/>
              <a:t>profound</a:t>
            </a:r>
            <a:r>
              <a:rPr lang="tr-TR" sz="1400" dirty="0"/>
              <a:t> </a:t>
            </a:r>
            <a:r>
              <a:rPr lang="tr-TR" sz="1400" dirty="0" err="1"/>
              <a:t>impact</a:t>
            </a:r>
            <a:r>
              <a:rPr lang="tr-TR" sz="1400" dirty="0"/>
              <a:t> on </a:t>
            </a:r>
            <a:r>
              <a:rPr lang="tr-TR" sz="1400" dirty="0" err="1"/>
              <a:t>Hardy</a:t>
            </a:r>
            <a:r>
              <a:rPr lang="tr-TR" sz="1400" dirty="0"/>
              <a:t>. </a:t>
            </a:r>
            <a:r>
              <a:rPr lang="tr-TR" sz="1400" dirty="0" err="1"/>
              <a:t>Darwin’s</a:t>
            </a:r>
            <a:r>
              <a:rPr lang="tr-TR" sz="1400" dirty="0"/>
              <a:t> </a:t>
            </a:r>
            <a:r>
              <a:rPr lang="tr-TR" sz="1400" dirty="0" err="1"/>
              <a:t>ideas</a:t>
            </a:r>
            <a:r>
              <a:rPr lang="tr-TR" sz="1400" dirty="0"/>
              <a:t> of </a:t>
            </a:r>
            <a:r>
              <a:rPr lang="tr-TR" sz="1400" dirty="0" err="1"/>
              <a:t>survival</a:t>
            </a:r>
            <a:r>
              <a:rPr lang="tr-TR" sz="1400" dirty="0"/>
              <a:t>, </a:t>
            </a:r>
            <a:r>
              <a:rPr lang="tr-TR" sz="1400" dirty="0" err="1"/>
              <a:t>natural</a:t>
            </a:r>
            <a:r>
              <a:rPr lang="tr-TR" sz="1400" dirty="0"/>
              <a:t> </a:t>
            </a:r>
            <a:r>
              <a:rPr lang="tr-TR" sz="1400" dirty="0" err="1"/>
              <a:t>selection</a:t>
            </a:r>
            <a:r>
              <a:rPr lang="tr-TR" sz="1400" dirty="0"/>
              <a:t>, </a:t>
            </a:r>
            <a:r>
              <a:rPr lang="tr-TR" sz="1400" dirty="0" err="1"/>
              <a:t>and</a:t>
            </a:r>
            <a:r>
              <a:rPr lang="tr-TR" sz="1400" dirty="0"/>
              <a:t> </a:t>
            </a:r>
            <a:r>
              <a:rPr lang="tr-TR" sz="1400" dirty="0" err="1"/>
              <a:t>the</a:t>
            </a:r>
            <a:r>
              <a:rPr lang="tr-TR" sz="1400" dirty="0"/>
              <a:t> </a:t>
            </a:r>
            <a:r>
              <a:rPr lang="tr-TR" sz="1400" dirty="0" err="1"/>
              <a:t>indifference</a:t>
            </a:r>
            <a:r>
              <a:rPr lang="tr-TR" sz="1400" dirty="0"/>
              <a:t> of </a:t>
            </a:r>
            <a:r>
              <a:rPr lang="tr-TR" sz="1400" dirty="0" err="1"/>
              <a:t>nature</a:t>
            </a:r>
            <a:r>
              <a:rPr lang="tr-TR" sz="1400" dirty="0"/>
              <a:t> can be </a:t>
            </a:r>
            <a:r>
              <a:rPr lang="tr-TR" sz="1400" dirty="0" err="1"/>
              <a:t>seen</a:t>
            </a:r>
            <a:r>
              <a:rPr lang="tr-TR" sz="1400" dirty="0"/>
              <a:t> in </a:t>
            </a:r>
            <a:r>
              <a:rPr lang="tr-TR" sz="1400" dirty="0" err="1"/>
              <a:t>Hardy’s</a:t>
            </a:r>
            <a:r>
              <a:rPr lang="tr-TR" sz="1400" dirty="0"/>
              <a:t> </a:t>
            </a:r>
            <a:r>
              <a:rPr lang="tr-TR" sz="1400" dirty="0" err="1"/>
              <a:t>portrayal</a:t>
            </a:r>
            <a:r>
              <a:rPr lang="tr-TR" sz="1400" dirty="0"/>
              <a:t> of </a:t>
            </a:r>
            <a:r>
              <a:rPr lang="tr-TR" sz="1400" dirty="0" err="1"/>
              <a:t>fate</a:t>
            </a:r>
            <a:r>
              <a:rPr lang="tr-TR" sz="1400" dirty="0"/>
              <a:t> as a </a:t>
            </a:r>
            <a:r>
              <a:rPr lang="tr-TR" sz="1400" dirty="0" err="1"/>
              <a:t>force</a:t>
            </a:r>
            <a:r>
              <a:rPr lang="tr-TR" sz="1400" dirty="0"/>
              <a:t> </a:t>
            </a:r>
            <a:r>
              <a:rPr lang="tr-TR" sz="1400" dirty="0" err="1"/>
              <a:t>beyond</a:t>
            </a:r>
            <a:r>
              <a:rPr lang="tr-TR" sz="1400" dirty="0"/>
              <a:t> </a:t>
            </a:r>
            <a:r>
              <a:rPr lang="tr-TR" sz="1400" dirty="0" err="1"/>
              <a:t>human</a:t>
            </a:r>
            <a:r>
              <a:rPr lang="tr-TR" sz="1400" dirty="0"/>
              <a:t> </a:t>
            </a:r>
            <a:r>
              <a:rPr lang="tr-TR" sz="1400" dirty="0" err="1"/>
              <a:t>control</a:t>
            </a:r>
            <a:r>
              <a:rPr lang="tr-TR" sz="1400" dirty="0"/>
              <a:t>. </a:t>
            </a:r>
          </a:p>
          <a:p>
            <a:pPr marL="0" indent="0">
              <a:buNone/>
            </a:pPr>
            <a:r>
              <a:rPr lang="tr-TR" sz="1400" dirty="0"/>
              <a:t>His </a:t>
            </a:r>
            <a:r>
              <a:rPr lang="tr-TR" sz="1400" dirty="0" err="1"/>
              <a:t>novels</a:t>
            </a:r>
            <a:r>
              <a:rPr lang="tr-TR" sz="1400" dirty="0"/>
              <a:t> </a:t>
            </a:r>
            <a:r>
              <a:rPr lang="tr-TR" sz="1400" dirty="0" err="1"/>
              <a:t>often</a:t>
            </a:r>
            <a:r>
              <a:rPr lang="tr-TR" sz="1400" dirty="0"/>
              <a:t> </a:t>
            </a:r>
            <a:r>
              <a:rPr lang="tr-TR" sz="1400" dirty="0" err="1"/>
              <a:t>depict</a:t>
            </a:r>
            <a:r>
              <a:rPr lang="tr-TR" sz="1400" dirty="0"/>
              <a:t> </a:t>
            </a:r>
            <a:r>
              <a:rPr lang="tr-TR" sz="1400" dirty="0" err="1"/>
              <a:t>the</a:t>
            </a:r>
            <a:r>
              <a:rPr lang="tr-TR" sz="1400" dirty="0"/>
              <a:t> «</a:t>
            </a:r>
            <a:r>
              <a:rPr lang="tr-TR" sz="1400" dirty="0" err="1"/>
              <a:t>struggle</a:t>
            </a:r>
            <a:r>
              <a:rPr lang="tr-TR" sz="1400" dirty="0"/>
              <a:t> </a:t>
            </a:r>
            <a:r>
              <a:rPr lang="tr-TR" sz="1400" dirty="0" err="1"/>
              <a:t>for</a:t>
            </a:r>
            <a:r>
              <a:rPr lang="tr-TR" sz="1400" dirty="0"/>
              <a:t> </a:t>
            </a:r>
            <a:r>
              <a:rPr lang="tr-TR" sz="1400" dirty="0" err="1"/>
              <a:t>existence</a:t>
            </a:r>
            <a:r>
              <a:rPr lang="tr-TR" sz="1400" dirty="0"/>
              <a:t>» </a:t>
            </a:r>
            <a:r>
              <a:rPr lang="tr-TR" sz="1400" dirty="0" err="1"/>
              <a:t>and</a:t>
            </a:r>
            <a:r>
              <a:rPr lang="tr-TR" sz="1400" dirty="0"/>
              <a:t> </a:t>
            </a:r>
            <a:r>
              <a:rPr lang="tr-TR" sz="1400" dirty="0" err="1"/>
              <a:t>humanity’s</a:t>
            </a:r>
            <a:r>
              <a:rPr lang="tr-TR" sz="1400" dirty="0"/>
              <a:t> </a:t>
            </a:r>
            <a:r>
              <a:rPr lang="tr-TR" sz="1400" dirty="0" err="1"/>
              <a:t>small</a:t>
            </a:r>
            <a:r>
              <a:rPr lang="tr-TR" sz="1400" dirty="0"/>
              <a:t> </a:t>
            </a:r>
            <a:r>
              <a:rPr lang="tr-TR" sz="1400" dirty="0" err="1"/>
              <a:t>place</a:t>
            </a:r>
            <a:r>
              <a:rPr lang="tr-TR" sz="1400" dirty="0"/>
              <a:t> </a:t>
            </a:r>
            <a:r>
              <a:rPr lang="tr-TR" sz="1400" dirty="0" err="1"/>
              <a:t>within</a:t>
            </a:r>
            <a:r>
              <a:rPr lang="tr-TR" sz="1400" dirty="0"/>
              <a:t> </a:t>
            </a:r>
            <a:r>
              <a:rPr lang="tr-TR" sz="1400" dirty="0" err="1"/>
              <a:t>the</a:t>
            </a:r>
            <a:r>
              <a:rPr lang="tr-TR" sz="1400" dirty="0"/>
              <a:t> </a:t>
            </a:r>
            <a:r>
              <a:rPr lang="tr-TR" sz="1400" dirty="0" err="1"/>
              <a:t>vast</a:t>
            </a:r>
            <a:r>
              <a:rPr lang="tr-TR" sz="1400" dirty="0"/>
              <a:t> </a:t>
            </a:r>
            <a:r>
              <a:rPr lang="tr-TR" sz="1400" dirty="0" err="1"/>
              <a:t>and</a:t>
            </a:r>
            <a:r>
              <a:rPr lang="tr-TR" sz="1400" dirty="0"/>
              <a:t> </a:t>
            </a:r>
            <a:r>
              <a:rPr lang="tr-TR" sz="1400" dirty="0" err="1"/>
              <a:t>uncaring</a:t>
            </a:r>
            <a:r>
              <a:rPr lang="tr-TR" sz="1400" dirty="0"/>
              <a:t> </a:t>
            </a:r>
            <a:r>
              <a:rPr lang="tr-TR" sz="1400" dirty="0" err="1"/>
              <a:t>forces</a:t>
            </a:r>
            <a:r>
              <a:rPr lang="tr-TR" sz="1400" dirty="0"/>
              <a:t> of </a:t>
            </a:r>
            <a:r>
              <a:rPr lang="tr-TR" sz="1400" dirty="0" err="1"/>
              <a:t>nature</a:t>
            </a:r>
            <a:r>
              <a:rPr lang="tr-TR" sz="1400" dirty="0"/>
              <a:t>.</a:t>
            </a:r>
          </a:p>
          <a:p>
            <a:endParaRPr lang="tr-TR" sz="1400" dirty="0"/>
          </a:p>
        </p:txBody>
      </p:sp>
    </p:spTree>
    <p:extLst>
      <p:ext uri="{BB962C8B-B14F-4D97-AF65-F5344CB8AC3E}">
        <p14:creationId xmlns:p14="http://schemas.microsoft.com/office/powerpoint/2010/main" val="3899711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BE6E1C-C3AF-022A-2B73-00D1C949A109}"/>
              </a:ext>
            </a:extLst>
          </p:cNvPr>
          <p:cNvSpPr>
            <a:spLocks noGrp="1"/>
          </p:cNvSpPr>
          <p:nvPr>
            <p:ph type="title"/>
          </p:nvPr>
        </p:nvSpPr>
        <p:spPr/>
        <p:txBody>
          <a:bodyPr/>
          <a:lstStyle/>
          <a:p>
            <a:r>
              <a:rPr lang="tr-TR" dirty="0"/>
              <a:t>His </a:t>
            </a:r>
            <a:r>
              <a:rPr lang="tr-TR" dirty="0" err="1"/>
              <a:t>Literary</a:t>
            </a:r>
            <a:r>
              <a:rPr lang="tr-TR" dirty="0"/>
              <a:t> Style</a:t>
            </a:r>
          </a:p>
        </p:txBody>
      </p:sp>
      <p:sp>
        <p:nvSpPr>
          <p:cNvPr id="3" name="İçerik Yer Tutucusu 2">
            <a:extLst>
              <a:ext uri="{FF2B5EF4-FFF2-40B4-BE49-F238E27FC236}">
                <a16:creationId xmlns:a16="http://schemas.microsoft.com/office/drawing/2014/main" id="{179E285F-453F-D1B0-7903-A46D2AF41AF6}"/>
              </a:ext>
            </a:extLst>
          </p:cNvPr>
          <p:cNvSpPr>
            <a:spLocks noGrp="1"/>
          </p:cNvSpPr>
          <p:nvPr>
            <p:ph idx="1"/>
          </p:nvPr>
        </p:nvSpPr>
        <p:spPr>
          <a:xfrm>
            <a:off x="838200" y="1564368"/>
            <a:ext cx="10515600" cy="4351338"/>
          </a:xfrm>
        </p:spPr>
        <p:txBody>
          <a:bodyPr>
            <a:normAutofit fontScale="62500" lnSpcReduction="20000"/>
          </a:bodyPr>
          <a:lstStyle/>
          <a:p>
            <a:pPr marL="0" indent="0">
              <a:buNone/>
            </a:pPr>
            <a:r>
              <a:rPr lang="tr-TR" b="1" dirty="0" err="1"/>
              <a:t>Naturalism</a:t>
            </a:r>
            <a:r>
              <a:rPr lang="tr-TR" dirty="0"/>
              <a:t>: </a:t>
            </a:r>
            <a:r>
              <a:rPr lang="tr-TR" dirty="0" err="1"/>
              <a:t>According</a:t>
            </a:r>
            <a:r>
              <a:rPr lang="tr-TR" dirty="0"/>
              <a:t> </a:t>
            </a:r>
            <a:r>
              <a:rPr lang="tr-TR" dirty="0" err="1"/>
              <a:t>to</a:t>
            </a:r>
            <a:r>
              <a:rPr lang="tr-TR" dirty="0"/>
              <a:t> </a:t>
            </a:r>
            <a:r>
              <a:rPr lang="tr-TR" dirty="0" err="1"/>
              <a:t>this</a:t>
            </a:r>
            <a:r>
              <a:rPr lang="tr-TR" dirty="0"/>
              <a:t> </a:t>
            </a:r>
            <a:r>
              <a:rPr lang="tr-TR" dirty="0" err="1"/>
              <a:t>philosophy</a:t>
            </a:r>
            <a:r>
              <a:rPr lang="tr-TR" dirty="0"/>
              <a:t> (post-</a:t>
            </a:r>
            <a:r>
              <a:rPr lang="tr-TR" dirty="0" err="1"/>
              <a:t>Darwinian</a:t>
            </a:r>
            <a:r>
              <a:rPr lang="tr-TR" dirty="0"/>
              <a:t> </a:t>
            </a:r>
            <a:r>
              <a:rPr lang="tr-TR" dirty="0" err="1"/>
              <a:t>period</a:t>
            </a:r>
            <a:r>
              <a:rPr lang="tr-TR" dirty="0"/>
              <a:t>), </a:t>
            </a:r>
            <a:r>
              <a:rPr lang="tr-TR" dirty="0" err="1"/>
              <a:t>man</a:t>
            </a:r>
            <a:r>
              <a:rPr lang="tr-TR" dirty="0"/>
              <a:t> </a:t>
            </a:r>
            <a:r>
              <a:rPr lang="tr-TR" dirty="0" err="1"/>
              <a:t>belongs</a:t>
            </a:r>
            <a:r>
              <a:rPr lang="tr-TR" dirty="0"/>
              <a:t> </a:t>
            </a:r>
            <a:r>
              <a:rPr lang="tr-TR" dirty="0" err="1"/>
              <a:t>entirely</a:t>
            </a:r>
            <a:r>
              <a:rPr lang="tr-TR" dirty="0"/>
              <a:t> </a:t>
            </a:r>
            <a:r>
              <a:rPr lang="tr-TR" dirty="0" err="1"/>
              <a:t>to</a:t>
            </a:r>
            <a:r>
              <a:rPr lang="tr-TR" dirty="0"/>
              <a:t> </a:t>
            </a:r>
            <a:r>
              <a:rPr lang="tr-TR" dirty="0" err="1"/>
              <a:t>the</a:t>
            </a:r>
            <a:r>
              <a:rPr lang="tr-TR" dirty="0"/>
              <a:t> </a:t>
            </a:r>
            <a:r>
              <a:rPr lang="tr-TR" dirty="0" err="1"/>
              <a:t>order</a:t>
            </a:r>
            <a:r>
              <a:rPr lang="tr-TR" dirty="0"/>
              <a:t> of </a:t>
            </a:r>
            <a:r>
              <a:rPr lang="tr-TR" dirty="0" err="1"/>
              <a:t>nature</a:t>
            </a:r>
            <a:r>
              <a:rPr lang="tr-TR" dirty="0"/>
              <a:t> </a:t>
            </a:r>
            <a:r>
              <a:rPr lang="tr-TR" dirty="0" err="1"/>
              <a:t>and</a:t>
            </a:r>
            <a:r>
              <a:rPr lang="tr-TR" dirty="0"/>
              <a:t> </a:t>
            </a:r>
            <a:r>
              <a:rPr lang="tr-TR" dirty="0" err="1"/>
              <a:t>does</a:t>
            </a:r>
            <a:r>
              <a:rPr lang="tr-TR" dirty="0"/>
              <a:t> not </a:t>
            </a:r>
            <a:r>
              <a:rPr lang="tr-TR" dirty="0" err="1"/>
              <a:t>have</a:t>
            </a:r>
            <a:r>
              <a:rPr lang="tr-TR" dirty="0"/>
              <a:t> a </a:t>
            </a:r>
            <a:r>
              <a:rPr lang="tr-TR" dirty="0" err="1"/>
              <a:t>soul</a:t>
            </a:r>
            <a:r>
              <a:rPr lang="tr-TR" dirty="0"/>
              <a:t> </a:t>
            </a:r>
            <a:r>
              <a:rPr lang="tr-TR" dirty="0" err="1"/>
              <a:t>or</a:t>
            </a:r>
            <a:r>
              <a:rPr lang="tr-TR" dirty="0"/>
              <a:t> </a:t>
            </a:r>
            <a:r>
              <a:rPr lang="tr-TR" dirty="0" err="1"/>
              <a:t>any</a:t>
            </a:r>
            <a:r>
              <a:rPr lang="tr-TR" dirty="0"/>
              <a:t> </a:t>
            </a:r>
            <a:r>
              <a:rPr lang="tr-TR" dirty="0" err="1"/>
              <a:t>other</a:t>
            </a:r>
            <a:r>
              <a:rPr lang="tr-TR" dirty="0"/>
              <a:t> </a:t>
            </a:r>
            <a:r>
              <a:rPr lang="tr-TR" dirty="0" err="1"/>
              <a:t>connection</a:t>
            </a:r>
            <a:r>
              <a:rPr lang="tr-TR" dirty="0"/>
              <a:t> </a:t>
            </a:r>
            <a:r>
              <a:rPr lang="tr-TR" dirty="0" err="1"/>
              <a:t>with</a:t>
            </a:r>
            <a:r>
              <a:rPr lang="tr-TR" dirty="0"/>
              <a:t> a </a:t>
            </a:r>
            <a:r>
              <a:rPr lang="tr-TR" dirty="0" err="1"/>
              <a:t>religious</a:t>
            </a:r>
            <a:r>
              <a:rPr lang="tr-TR" dirty="0"/>
              <a:t> </a:t>
            </a:r>
            <a:r>
              <a:rPr lang="tr-TR" dirty="0" err="1"/>
              <a:t>or</a:t>
            </a:r>
            <a:r>
              <a:rPr lang="tr-TR" dirty="0"/>
              <a:t> </a:t>
            </a:r>
            <a:r>
              <a:rPr lang="tr-TR" dirty="0" err="1"/>
              <a:t>spiritual</a:t>
            </a:r>
            <a:r>
              <a:rPr lang="tr-TR" dirty="0"/>
              <a:t> </a:t>
            </a:r>
            <a:r>
              <a:rPr lang="tr-TR" dirty="0" err="1"/>
              <a:t>world</a:t>
            </a:r>
            <a:r>
              <a:rPr lang="tr-TR" dirty="0"/>
              <a:t> </a:t>
            </a:r>
            <a:r>
              <a:rPr lang="tr-TR" dirty="0" err="1"/>
              <a:t>beyond</a:t>
            </a:r>
            <a:r>
              <a:rPr lang="tr-TR" dirty="0"/>
              <a:t> </a:t>
            </a:r>
            <a:r>
              <a:rPr lang="tr-TR" dirty="0" err="1"/>
              <a:t>nature</a:t>
            </a:r>
            <a:r>
              <a:rPr lang="tr-TR" dirty="0"/>
              <a:t>. Man is </a:t>
            </a:r>
            <a:r>
              <a:rPr lang="tr-TR" dirty="0" err="1"/>
              <a:t>merely</a:t>
            </a:r>
            <a:r>
              <a:rPr lang="tr-TR" dirty="0"/>
              <a:t> a </a:t>
            </a:r>
            <a:r>
              <a:rPr lang="tr-TR" dirty="0" err="1"/>
              <a:t>higher</a:t>
            </a:r>
            <a:r>
              <a:rPr lang="tr-TR" dirty="0"/>
              <a:t> </a:t>
            </a:r>
            <a:r>
              <a:rPr lang="tr-TR" dirty="0" err="1"/>
              <a:t>animal</a:t>
            </a:r>
            <a:r>
              <a:rPr lang="tr-TR" dirty="0"/>
              <a:t> </a:t>
            </a:r>
            <a:r>
              <a:rPr lang="tr-TR" dirty="0" err="1"/>
              <a:t>whose</a:t>
            </a:r>
            <a:r>
              <a:rPr lang="tr-TR" dirty="0"/>
              <a:t> </a:t>
            </a:r>
            <a:r>
              <a:rPr lang="tr-TR" dirty="0" err="1"/>
              <a:t>character</a:t>
            </a:r>
            <a:r>
              <a:rPr lang="tr-TR" dirty="0"/>
              <a:t> </a:t>
            </a:r>
            <a:r>
              <a:rPr lang="tr-TR" dirty="0" err="1"/>
              <a:t>and</a:t>
            </a:r>
            <a:r>
              <a:rPr lang="tr-TR" dirty="0"/>
              <a:t> </a:t>
            </a:r>
            <a:r>
              <a:rPr lang="tr-TR" dirty="0" err="1"/>
              <a:t>fortunes</a:t>
            </a:r>
            <a:r>
              <a:rPr lang="tr-TR" dirty="0"/>
              <a:t> </a:t>
            </a:r>
            <a:r>
              <a:rPr lang="tr-TR" dirty="0" err="1"/>
              <a:t>are</a:t>
            </a:r>
            <a:r>
              <a:rPr lang="tr-TR" dirty="0"/>
              <a:t> </a:t>
            </a:r>
            <a:r>
              <a:rPr lang="tr-TR" dirty="0" err="1"/>
              <a:t>determined</a:t>
            </a:r>
            <a:r>
              <a:rPr lang="tr-TR" dirty="0"/>
              <a:t> </a:t>
            </a:r>
            <a:r>
              <a:rPr lang="tr-TR" dirty="0" err="1"/>
              <a:t>by</a:t>
            </a:r>
            <a:r>
              <a:rPr lang="tr-TR" dirty="0"/>
              <a:t> two </a:t>
            </a:r>
            <a:r>
              <a:rPr lang="tr-TR" dirty="0" err="1"/>
              <a:t>kinds</a:t>
            </a:r>
            <a:r>
              <a:rPr lang="tr-TR" dirty="0"/>
              <a:t> of </a:t>
            </a:r>
            <a:r>
              <a:rPr lang="tr-TR" dirty="0" err="1"/>
              <a:t>natural</a:t>
            </a:r>
            <a:r>
              <a:rPr lang="tr-TR" dirty="0"/>
              <a:t> </a:t>
            </a:r>
            <a:r>
              <a:rPr lang="tr-TR" dirty="0" err="1"/>
              <a:t>forces</a:t>
            </a:r>
            <a:r>
              <a:rPr lang="tr-TR" dirty="0"/>
              <a:t>, </a:t>
            </a:r>
            <a:r>
              <a:rPr lang="tr-TR" dirty="0" err="1"/>
              <a:t>heredity</a:t>
            </a:r>
            <a:r>
              <a:rPr lang="tr-TR" dirty="0"/>
              <a:t> </a:t>
            </a:r>
            <a:r>
              <a:rPr lang="tr-TR" dirty="0" err="1"/>
              <a:t>and</a:t>
            </a:r>
            <a:r>
              <a:rPr lang="tr-TR" dirty="0"/>
              <a:t> </a:t>
            </a:r>
            <a:r>
              <a:rPr lang="tr-TR" dirty="0" err="1"/>
              <a:t>environment</a:t>
            </a:r>
            <a:r>
              <a:rPr lang="tr-TR" dirty="0"/>
              <a:t>. </a:t>
            </a:r>
          </a:p>
          <a:p>
            <a:pPr marL="0" indent="0">
              <a:buNone/>
            </a:pPr>
            <a:r>
              <a:rPr lang="tr-TR" dirty="0" err="1"/>
              <a:t>Heredity</a:t>
            </a:r>
            <a:r>
              <a:rPr lang="tr-TR" dirty="0"/>
              <a:t> </a:t>
            </a:r>
            <a:r>
              <a:rPr lang="tr-TR" dirty="0" err="1"/>
              <a:t>gives</a:t>
            </a:r>
            <a:r>
              <a:rPr lang="tr-TR" dirty="0"/>
              <a:t> </a:t>
            </a:r>
            <a:r>
              <a:rPr lang="tr-TR" dirty="0" err="1"/>
              <a:t>him</a:t>
            </a:r>
            <a:r>
              <a:rPr lang="tr-TR" dirty="0"/>
              <a:t> his </a:t>
            </a:r>
            <a:r>
              <a:rPr lang="tr-TR" dirty="0" err="1"/>
              <a:t>personal</a:t>
            </a:r>
            <a:r>
              <a:rPr lang="tr-TR" dirty="0"/>
              <a:t> </a:t>
            </a:r>
            <a:r>
              <a:rPr lang="tr-TR" dirty="0" err="1"/>
              <a:t>traits</a:t>
            </a:r>
            <a:r>
              <a:rPr lang="tr-TR" dirty="0"/>
              <a:t> </a:t>
            </a:r>
            <a:r>
              <a:rPr lang="tr-TR" dirty="0" err="1"/>
              <a:t>and</a:t>
            </a:r>
            <a:r>
              <a:rPr lang="tr-TR" dirty="0"/>
              <a:t> </a:t>
            </a:r>
            <a:r>
              <a:rPr lang="tr-TR" dirty="0" err="1"/>
              <a:t>compulsive</a:t>
            </a:r>
            <a:r>
              <a:rPr lang="tr-TR" dirty="0"/>
              <a:t> </a:t>
            </a:r>
            <a:r>
              <a:rPr lang="tr-TR" dirty="0" err="1"/>
              <a:t>instincts</a:t>
            </a:r>
            <a:r>
              <a:rPr lang="tr-TR" dirty="0"/>
              <a:t>, </a:t>
            </a:r>
            <a:r>
              <a:rPr lang="tr-TR" dirty="0" err="1"/>
              <a:t>especially</a:t>
            </a:r>
            <a:r>
              <a:rPr lang="tr-TR" dirty="0"/>
              <a:t> </a:t>
            </a:r>
            <a:r>
              <a:rPr lang="tr-TR" dirty="0" err="1"/>
              <a:t>hunger</a:t>
            </a:r>
            <a:r>
              <a:rPr lang="tr-TR" dirty="0"/>
              <a:t> </a:t>
            </a:r>
            <a:r>
              <a:rPr lang="tr-TR" dirty="0" err="1"/>
              <a:t>and</a:t>
            </a:r>
            <a:r>
              <a:rPr lang="tr-TR" dirty="0"/>
              <a:t> </a:t>
            </a:r>
            <a:r>
              <a:rPr lang="tr-TR" dirty="0" err="1"/>
              <a:t>sex</a:t>
            </a:r>
            <a:r>
              <a:rPr lang="tr-TR" dirty="0"/>
              <a:t>, </a:t>
            </a:r>
            <a:r>
              <a:rPr lang="tr-TR" dirty="0" err="1"/>
              <a:t>while</a:t>
            </a:r>
            <a:r>
              <a:rPr lang="tr-TR" dirty="0"/>
              <a:t> </a:t>
            </a:r>
            <a:r>
              <a:rPr lang="tr-TR" dirty="0" err="1"/>
              <a:t>environment</a:t>
            </a:r>
            <a:r>
              <a:rPr lang="tr-TR" dirty="0"/>
              <a:t> </a:t>
            </a:r>
            <a:r>
              <a:rPr lang="tr-TR" dirty="0" err="1"/>
              <a:t>gives</a:t>
            </a:r>
            <a:r>
              <a:rPr lang="tr-TR" dirty="0"/>
              <a:t> </a:t>
            </a:r>
            <a:r>
              <a:rPr lang="tr-TR" dirty="0" err="1"/>
              <a:t>him</a:t>
            </a:r>
            <a:r>
              <a:rPr lang="tr-TR" dirty="0"/>
              <a:t> his </a:t>
            </a:r>
            <a:r>
              <a:rPr lang="tr-TR" dirty="0" err="1"/>
              <a:t>impersonal</a:t>
            </a:r>
            <a:r>
              <a:rPr lang="tr-TR" dirty="0"/>
              <a:t> </a:t>
            </a:r>
            <a:r>
              <a:rPr lang="tr-TR" dirty="0" err="1"/>
              <a:t>traits</a:t>
            </a:r>
            <a:r>
              <a:rPr lang="tr-TR" dirty="0"/>
              <a:t> </a:t>
            </a:r>
            <a:r>
              <a:rPr lang="tr-TR" dirty="0" err="1"/>
              <a:t>and</a:t>
            </a:r>
            <a:r>
              <a:rPr lang="tr-TR" dirty="0"/>
              <a:t> his </a:t>
            </a:r>
            <a:r>
              <a:rPr lang="tr-TR" dirty="0" err="1"/>
              <a:t>social</a:t>
            </a:r>
            <a:r>
              <a:rPr lang="tr-TR" dirty="0"/>
              <a:t> </a:t>
            </a:r>
            <a:r>
              <a:rPr lang="tr-TR" dirty="0" err="1"/>
              <a:t>and</a:t>
            </a:r>
            <a:r>
              <a:rPr lang="tr-TR" dirty="0"/>
              <a:t> </a:t>
            </a:r>
            <a:r>
              <a:rPr lang="tr-TR" dirty="0" err="1"/>
              <a:t>economic</a:t>
            </a:r>
            <a:r>
              <a:rPr lang="tr-TR" dirty="0"/>
              <a:t> </a:t>
            </a:r>
            <a:r>
              <a:rPr lang="tr-TR" dirty="0" err="1"/>
              <a:t>instincts</a:t>
            </a:r>
            <a:r>
              <a:rPr lang="tr-TR" dirty="0"/>
              <a:t>.</a:t>
            </a:r>
          </a:p>
          <a:p>
            <a:pPr marL="0" indent="0">
              <a:buNone/>
            </a:pPr>
            <a:r>
              <a:rPr lang="tr-TR" dirty="0" err="1"/>
              <a:t>Hardy’s</a:t>
            </a:r>
            <a:r>
              <a:rPr lang="tr-TR" dirty="0"/>
              <a:t> </a:t>
            </a:r>
            <a:r>
              <a:rPr lang="tr-TR" dirty="0" err="1"/>
              <a:t>novels</a:t>
            </a:r>
            <a:r>
              <a:rPr lang="tr-TR" dirty="0"/>
              <a:t> fit </a:t>
            </a:r>
            <a:r>
              <a:rPr lang="tr-TR" dirty="0" err="1"/>
              <a:t>within</a:t>
            </a:r>
            <a:r>
              <a:rPr lang="tr-TR" dirty="0"/>
              <a:t> </a:t>
            </a:r>
            <a:r>
              <a:rPr lang="tr-TR" dirty="0" err="1"/>
              <a:t>the</a:t>
            </a:r>
            <a:r>
              <a:rPr lang="tr-TR" dirty="0"/>
              <a:t> </a:t>
            </a:r>
            <a:r>
              <a:rPr lang="tr-TR" dirty="0" err="1"/>
              <a:t>naturalist</a:t>
            </a:r>
            <a:r>
              <a:rPr lang="tr-TR" dirty="0"/>
              <a:t> </a:t>
            </a:r>
            <a:r>
              <a:rPr lang="tr-TR" dirty="0" err="1"/>
              <a:t>tradition</a:t>
            </a:r>
            <a:r>
              <a:rPr lang="tr-TR" dirty="0"/>
              <a:t>, as they </a:t>
            </a:r>
            <a:r>
              <a:rPr lang="tr-TR" dirty="0" err="1"/>
              <a:t>emphasize</a:t>
            </a:r>
            <a:r>
              <a:rPr lang="tr-TR" dirty="0"/>
              <a:t> how </a:t>
            </a:r>
            <a:r>
              <a:rPr lang="tr-TR" dirty="0" err="1"/>
              <a:t>forces</a:t>
            </a:r>
            <a:r>
              <a:rPr lang="tr-TR" dirty="0"/>
              <a:t> </a:t>
            </a:r>
            <a:r>
              <a:rPr lang="tr-TR" dirty="0" err="1"/>
              <a:t>beyond</a:t>
            </a:r>
            <a:r>
              <a:rPr lang="tr-TR" dirty="0"/>
              <a:t> </a:t>
            </a:r>
            <a:r>
              <a:rPr lang="tr-TR" dirty="0" err="1"/>
              <a:t>human</a:t>
            </a:r>
            <a:r>
              <a:rPr lang="tr-TR" dirty="0"/>
              <a:t> </a:t>
            </a:r>
            <a:r>
              <a:rPr lang="tr-TR" dirty="0" err="1"/>
              <a:t>control</a:t>
            </a:r>
            <a:r>
              <a:rPr lang="tr-TR" dirty="0"/>
              <a:t> </a:t>
            </a:r>
            <a:r>
              <a:rPr lang="tr-TR" dirty="0" err="1"/>
              <a:t>such</a:t>
            </a:r>
            <a:r>
              <a:rPr lang="tr-TR" dirty="0"/>
              <a:t> as </a:t>
            </a:r>
            <a:r>
              <a:rPr lang="tr-TR" dirty="0" err="1"/>
              <a:t>nature</a:t>
            </a:r>
            <a:r>
              <a:rPr lang="tr-TR" dirty="0"/>
              <a:t>, </a:t>
            </a:r>
            <a:r>
              <a:rPr lang="tr-TR" dirty="0" err="1"/>
              <a:t>fate</a:t>
            </a:r>
            <a:r>
              <a:rPr lang="tr-TR" dirty="0"/>
              <a:t>,  </a:t>
            </a:r>
            <a:r>
              <a:rPr lang="tr-TR" dirty="0" err="1"/>
              <a:t>chance</a:t>
            </a:r>
            <a:r>
              <a:rPr lang="tr-TR" dirty="0"/>
              <a:t> </a:t>
            </a:r>
            <a:r>
              <a:rPr lang="tr-TR" dirty="0" err="1"/>
              <a:t>and</a:t>
            </a:r>
            <a:r>
              <a:rPr lang="tr-TR" dirty="0"/>
              <a:t> </a:t>
            </a:r>
            <a:r>
              <a:rPr lang="tr-TR" dirty="0" err="1"/>
              <a:t>societal</a:t>
            </a:r>
            <a:r>
              <a:rPr lang="tr-TR" dirty="0"/>
              <a:t> </a:t>
            </a:r>
            <a:r>
              <a:rPr lang="tr-TR" dirty="0" err="1"/>
              <a:t>pressures</a:t>
            </a:r>
            <a:r>
              <a:rPr lang="tr-TR" dirty="0"/>
              <a:t> </a:t>
            </a:r>
            <a:r>
              <a:rPr lang="tr-TR" dirty="0" err="1"/>
              <a:t>shape</a:t>
            </a:r>
            <a:r>
              <a:rPr lang="tr-TR" dirty="0"/>
              <a:t> </a:t>
            </a:r>
            <a:r>
              <a:rPr lang="tr-TR" dirty="0" err="1"/>
              <a:t>and</a:t>
            </a:r>
            <a:r>
              <a:rPr lang="tr-TR" dirty="0"/>
              <a:t> </a:t>
            </a:r>
            <a:r>
              <a:rPr lang="tr-TR" dirty="0" err="1"/>
              <a:t>control</a:t>
            </a:r>
            <a:r>
              <a:rPr lang="tr-TR" dirty="0"/>
              <a:t> </a:t>
            </a:r>
            <a:r>
              <a:rPr lang="tr-TR" dirty="0" err="1"/>
              <a:t>people's</a:t>
            </a:r>
            <a:r>
              <a:rPr lang="tr-TR" dirty="0"/>
              <a:t> </a:t>
            </a:r>
            <a:r>
              <a:rPr lang="tr-TR" dirty="0" err="1"/>
              <a:t>lives</a:t>
            </a:r>
            <a:r>
              <a:rPr lang="tr-TR" dirty="0"/>
              <a:t>. His </a:t>
            </a:r>
            <a:r>
              <a:rPr lang="tr-TR" dirty="0" err="1"/>
              <a:t>characters</a:t>
            </a:r>
            <a:r>
              <a:rPr lang="tr-TR" dirty="0"/>
              <a:t> </a:t>
            </a:r>
            <a:r>
              <a:rPr lang="tr-TR" dirty="0" err="1"/>
              <a:t>are</a:t>
            </a:r>
            <a:r>
              <a:rPr lang="tr-TR" dirty="0"/>
              <a:t> </a:t>
            </a:r>
            <a:r>
              <a:rPr lang="tr-TR" dirty="0" err="1"/>
              <a:t>often</a:t>
            </a:r>
            <a:r>
              <a:rPr lang="tr-TR" dirty="0"/>
              <a:t> </a:t>
            </a:r>
            <a:r>
              <a:rPr lang="tr-TR" dirty="0" err="1"/>
              <a:t>powerless</a:t>
            </a:r>
            <a:r>
              <a:rPr lang="tr-TR" dirty="0"/>
              <a:t> in </a:t>
            </a:r>
            <a:r>
              <a:rPr lang="tr-TR" dirty="0" err="1"/>
              <a:t>the</a:t>
            </a:r>
            <a:r>
              <a:rPr lang="tr-TR" dirty="0"/>
              <a:t> </a:t>
            </a:r>
            <a:r>
              <a:rPr lang="tr-TR" dirty="0" err="1"/>
              <a:t>face</a:t>
            </a:r>
            <a:r>
              <a:rPr lang="tr-TR" dirty="0"/>
              <a:t> of </a:t>
            </a:r>
            <a:r>
              <a:rPr lang="tr-TR" dirty="0" err="1"/>
              <a:t>these</a:t>
            </a:r>
            <a:r>
              <a:rPr lang="tr-TR" dirty="0"/>
              <a:t> </a:t>
            </a:r>
            <a:r>
              <a:rPr lang="tr-TR" dirty="0" err="1"/>
              <a:t>forces</a:t>
            </a:r>
            <a:r>
              <a:rPr lang="tr-TR" dirty="0"/>
              <a:t>.</a:t>
            </a:r>
          </a:p>
          <a:p>
            <a:pPr marL="0" indent="0">
              <a:buNone/>
            </a:pPr>
            <a:r>
              <a:rPr lang="tr-TR" dirty="0"/>
              <a:t>(</a:t>
            </a:r>
            <a:r>
              <a:rPr lang="tr-TR" dirty="0" err="1"/>
              <a:t>In</a:t>
            </a:r>
            <a:r>
              <a:rPr lang="tr-TR" dirty="0"/>
              <a:t> </a:t>
            </a:r>
            <a:r>
              <a:rPr lang="tr-TR" i="1" dirty="0" err="1"/>
              <a:t>Tess</a:t>
            </a:r>
            <a:r>
              <a:rPr lang="tr-TR" i="1" dirty="0"/>
              <a:t> of </a:t>
            </a:r>
            <a:r>
              <a:rPr lang="tr-TR" i="1" dirty="0" err="1"/>
              <a:t>the</a:t>
            </a:r>
            <a:r>
              <a:rPr lang="tr-TR" i="1" dirty="0"/>
              <a:t> </a:t>
            </a:r>
            <a:r>
              <a:rPr lang="tr-TR" i="1" dirty="0" err="1"/>
              <a:t>d’Urbervilles</a:t>
            </a:r>
            <a:r>
              <a:rPr lang="tr-TR" dirty="0"/>
              <a:t>, </a:t>
            </a:r>
            <a:r>
              <a:rPr lang="tr-TR" dirty="0" err="1"/>
              <a:t>Hardy</a:t>
            </a:r>
            <a:r>
              <a:rPr lang="tr-TR" dirty="0"/>
              <a:t> is </a:t>
            </a:r>
            <a:r>
              <a:rPr lang="tr-TR" dirty="0" err="1"/>
              <a:t>obsessed</a:t>
            </a:r>
            <a:r>
              <a:rPr lang="tr-TR" dirty="0"/>
              <a:t> </a:t>
            </a:r>
            <a:r>
              <a:rPr lang="tr-TR" dirty="0" err="1"/>
              <a:t>with</a:t>
            </a:r>
            <a:r>
              <a:rPr lang="tr-TR" dirty="0"/>
              <a:t> </a:t>
            </a:r>
            <a:r>
              <a:rPr lang="tr-TR" dirty="0" err="1"/>
              <a:t>Tess’s</a:t>
            </a:r>
            <a:r>
              <a:rPr lang="tr-TR" dirty="0"/>
              <a:t> </a:t>
            </a:r>
            <a:r>
              <a:rPr lang="tr-TR" dirty="0" err="1"/>
              <a:t>heredity</a:t>
            </a:r>
            <a:r>
              <a:rPr lang="tr-TR" dirty="0"/>
              <a:t> </a:t>
            </a:r>
            <a:r>
              <a:rPr lang="tr-TR" dirty="0" err="1"/>
              <a:t>and</a:t>
            </a:r>
            <a:r>
              <a:rPr lang="tr-TR" dirty="0"/>
              <a:t> </a:t>
            </a:r>
            <a:r>
              <a:rPr lang="tr-TR" dirty="0" err="1"/>
              <a:t>Tess</a:t>
            </a:r>
            <a:r>
              <a:rPr lang="tr-TR" dirty="0"/>
              <a:t> is </a:t>
            </a:r>
            <a:r>
              <a:rPr lang="tr-TR" dirty="0" err="1"/>
              <a:t>constantly</a:t>
            </a:r>
            <a:r>
              <a:rPr lang="tr-TR" dirty="0"/>
              <a:t> </a:t>
            </a:r>
            <a:r>
              <a:rPr lang="tr-TR" dirty="0" err="1"/>
              <a:t>subject</a:t>
            </a:r>
            <a:r>
              <a:rPr lang="tr-TR" dirty="0"/>
              <a:t> </a:t>
            </a:r>
            <a:r>
              <a:rPr lang="tr-TR" dirty="0" err="1"/>
              <a:t>to</a:t>
            </a:r>
            <a:r>
              <a:rPr lang="tr-TR" dirty="0"/>
              <a:t> </a:t>
            </a:r>
            <a:r>
              <a:rPr lang="tr-TR" dirty="0" err="1"/>
              <a:t>forces</a:t>
            </a:r>
            <a:r>
              <a:rPr lang="tr-TR" dirty="0"/>
              <a:t> </a:t>
            </a:r>
            <a:r>
              <a:rPr lang="tr-TR" dirty="0" err="1"/>
              <a:t>outside</a:t>
            </a:r>
            <a:r>
              <a:rPr lang="tr-TR" dirty="0"/>
              <a:t> her </a:t>
            </a:r>
            <a:r>
              <a:rPr lang="tr-TR" dirty="0" err="1"/>
              <a:t>control</a:t>
            </a:r>
            <a:r>
              <a:rPr lang="tr-TR" dirty="0"/>
              <a:t>, </a:t>
            </a:r>
            <a:r>
              <a:rPr lang="tr-TR" dirty="0" err="1"/>
              <a:t>like</a:t>
            </a:r>
            <a:r>
              <a:rPr lang="tr-TR" dirty="0"/>
              <a:t> </a:t>
            </a:r>
            <a:r>
              <a:rPr lang="tr-TR" dirty="0" err="1"/>
              <a:t>chance</a:t>
            </a:r>
            <a:r>
              <a:rPr lang="tr-TR" dirty="0"/>
              <a:t> </a:t>
            </a:r>
            <a:r>
              <a:rPr lang="tr-TR" dirty="0" err="1"/>
              <a:t>encounters</a:t>
            </a:r>
            <a:r>
              <a:rPr lang="tr-TR" dirty="0"/>
              <a:t>, </a:t>
            </a:r>
            <a:r>
              <a:rPr lang="tr-TR" dirty="0" err="1"/>
              <a:t>social</a:t>
            </a:r>
            <a:r>
              <a:rPr lang="tr-TR" dirty="0"/>
              <a:t> </a:t>
            </a:r>
            <a:r>
              <a:rPr lang="tr-TR" dirty="0" err="1"/>
              <a:t>expectations</a:t>
            </a:r>
            <a:r>
              <a:rPr lang="tr-TR" dirty="0"/>
              <a:t>, </a:t>
            </a:r>
            <a:r>
              <a:rPr lang="tr-TR" dirty="0" err="1"/>
              <a:t>and</a:t>
            </a:r>
            <a:r>
              <a:rPr lang="tr-TR" dirty="0"/>
              <a:t> </a:t>
            </a:r>
            <a:r>
              <a:rPr lang="tr-TR" dirty="0" err="1"/>
              <a:t>the</a:t>
            </a:r>
            <a:r>
              <a:rPr lang="tr-TR" dirty="0"/>
              <a:t> </a:t>
            </a:r>
            <a:r>
              <a:rPr lang="tr-TR" dirty="0" err="1"/>
              <a:t>randomness</a:t>
            </a:r>
            <a:r>
              <a:rPr lang="tr-TR" dirty="0"/>
              <a:t> of </a:t>
            </a:r>
            <a:r>
              <a:rPr lang="tr-TR" dirty="0" err="1"/>
              <a:t>fate</a:t>
            </a:r>
            <a:r>
              <a:rPr lang="tr-TR" dirty="0"/>
              <a:t>)</a:t>
            </a:r>
          </a:p>
          <a:p>
            <a:pPr marL="0" indent="0">
              <a:buNone/>
            </a:pPr>
            <a:r>
              <a:rPr lang="tr-TR" dirty="0" err="1"/>
              <a:t>The</a:t>
            </a:r>
            <a:r>
              <a:rPr lang="tr-TR" dirty="0"/>
              <a:t> </a:t>
            </a:r>
            <a:r>
              <a:rPr lang="tr-TR" dirty="0" err="1"/>
              <a:t>novel</a:t>
            </a:r>
            <a:r>
              <a:rPr lang="tr-TR" dirty="0"/>
              <a:t> </a:t>
            </a:r>
            <a:r>
              <a:rPr lang="tr-TR" dirty="0" err="1"/>
              <a:t>puts</a:t>
            </a:r>
            <a:r>
              <a:rPr lang="tr-TR" dirty="0"/>
              <a:t> </a:t>
            </a:r>
            <a:r>
              <a:rPr lang="tr-TR" dirty="0" err="1"/>
              <a:t>the</a:t>
            </a:r>
            <a:r>
              <a:rPr lang="tr-TR" dirty="0"/>
              <a:t> </a:t>
            </a:r>
            <a:r>
              <a:rPr lang="tr-TR" dirty="0" err="1"/>
              <a:t>emphasis</a:t>
            </a:r>
            <a:r>
              <a:rPr lang="tr-TR" dirty="0"/>
              <a:t> on </a:t>
            </a:r>
            <a:r>
              <a:rPr lang="tr-TR" dirty="0" err="1"/>
              <a:t>lack</a:t>
            </a:r>
            <a:r>
              <a:rPr lang="tr-TR" dirty="0"/>
              <a:t> of </a:t>
            </a:r>
            <a:r>
              <a:rPr lang="tr-TR" dirty="0" err="1"/>
              <a:t>divine</a:t>
            </a:r>
            <a:r>
              <a:rPr lang="tr-TR" dirty="0"/>
              <a:t> </a:t>
            </a:r>
            <a:r>
              <a:rPr lang="tr-TR" dirty="0" err="1"/>
              <a:t>determination</a:t>
            </a:r>
            <a:r>
              <a:rPr lang="tr-TR" dirty="0"/>
              <a:t> (</a:t>
            </a:r>
            <a:r>
              <a:rPr lang="tr-TR" dirty="0" err="1"/>
              <a:t>see</a:t>
            </a:r>
            <a:r>
              <a:rPr lang="tr-TR" dirty="0"/>
              <a:t> </a:t>
            </a:r>
            <a:r>
              <a:rPr lang="tr-TR" dirty="0" err="1"/>
              <a:t>the</a:t>
            </a:r>
            <a:r>
              <a:rPr lang="tr-TR" dirty="0"/>
              <a:t> </a:t>
            </a:r>
            <a:r>
              <a:rPr lang="tr-TR" dirty="0" err="1"/>
              <a:t>next</a:t>
            </a:r>
            <a:r>
              <a:rPr lang="tr-TR" dirty="0"/>
              <a:t> </a:t>
            </a:r>
            <a:r>
              <a:rPr lang="tr-TR" dirty="0" err="1"/>
              <a:t>slide</a:t>
            </a:r>
            <a:r>
              <a:rPr lang="tr-TR" dirty="0"/>
              <a:t>).</a:t>
            </a:r>
          </a:p>
          <a:p>
            <a:pPr marL="0" indent="0">
              <a:buNone/>
            </a:pPr>
            <a:r>
              <a:rPr lang="tr-TR" b="1" dirty="0" err="1"/>
              <a:t>Tragic</a:t>
            </a:r>
            <a:r>
              <a:rPr lang="tr-TR" b="1" dirty="0"/>
              <a:t> </a:t>
            </a:r>
            <a:r>
              <a:rPr lang="tr-TR" b="1" dirty="0" err="1"/>
              <a:t>Realism</a:t>
            </a:r>
            <a:r>
              <a:rPr lang="tr-TR" dirty="0"/>
              <a:t>: </a:t>
            </a:r>
            <a:r>
              <a:rPr lang="tr-TR" dirty="0" err="1"/>
              <a:t>Hardy’s</a:t>
            </a:r>
            <a:r>
              <a:rPr lang="tr-TR" dirty="0"/>
              <a:t> </a:t>
            </a:r>
            <a:r>
              <a:rPr lang="tr-TR" dirty="0" err="1"/>
              <a:t>stories</a:t>
            </a:r>
            <a:r>
              <a:rPr lang="tr-TR" dirty="0"/>
              <a:t> </a:t>
            </a:r>
            <a:r>
              <a:rPr lang="tr-TR" dirty="0" err="1"/>
              <a:t>often</a:t>
            </a:r>
            <a:r>
              <a:rPr lang="tr-TR" dirty="0"/>
              <a:t> </a:t>
            </a:r>
            <a:r>
              <a:rPr lang="tr-TR" dirty="0" err="1"/>
              <a:t>depict</a:t>
            </a:r>
            <a:r>
              <a:rPr lang="tr-TR" dirty="0"/>
              <a:t> </a:t>
            </a:r>
            <a:r>
              <a:rPr lang="tr-TR" dirty="0" err="1"/>
              <a:t>the</a:t>
            </a:r>
            <a:r>
              <a:rPr lang="tr-TR" dirty="0"/>
              <a:t> </a:t>
            </a:r>
            <a:r>
              <a:rPr lang="tr-TR" dirty="0" err="1"/>
              <a:t>harsh</a:t>
            </a:r>
            <a:r>
              <a:rPr lang="tr-TR" dirty="0"/>
              <a:t> </a:t>
            </a:r>
            <a:r>
              <a:rPr lang="tr-TR" dirty="0" err="1"/>
              <a:t>realities</a:t>
            </a:r>
            <a:r>
              <a:rPr lang="tr-TR" dirty="0"/>
              <a:t> of life </a:t>
            </a:r>
            <a:r>
              <a:rPr lang="tr-TR" dirty="0" err="1"/>
              <a:t>by</a:t>
            </a:r>
            <a:r>
              <a:rPr lang="tr-TR" dirty="0"/>
              <a:t> </a:t>
            </a:r>
            <a:r>
              <a:rPr lang="tr-TR" dirty="0" err="1"/>
              <a:t>focusing</a:t>
            </a:r>
            <a:r>
              <a:rPr lang="tr-TR" dirty="0"/>
              <a:t> on </a:t>
            </a:r>
            <a:r>
              <a:rPr lang="tr-TR" dirty="0" err="1"/>
              <a:t>suffering</a:t>
            </a:r>
            <a:r>
              <a:rPr lang="tr-TR" dirty="0"/>
              <a:t>, </a:t>
            </a:r>
            <a:r>
              <a:rPr lang="tr-TR" dirty="0" err="1"/>
              <a:t>tragedy</a:t>
            </a:r>
            <a:r>
              <a:rPr lang="tr-TR" dirty="0"/>
              <a:t>, </a:t>
            </a:r>
            <a:r>
              <a:rPr lang="tr-TR" dirty="0" err="1"/>
              <a:t>and</a:t>
            </a:r>
            <a:r>
              <a:rPr lang="tr-TR" dirty="0"/>
              <a:t> </a:t>
            </a:r>
            <a:r>
              <a:rPr lang="tr-TR" dirty="0" err="1"/>
              <a:t>loss</a:t>
            </a:r>
            <a:r>
              <a:rPr lang="tr-TR" dirty="0"/>
              <a:t>. He </a:t>
            </a:r>
            <a:r>
              <a:rPr lang="tr-TR" dirty="0" err="1"/>
              <a:t>refuses</a:t>
            </a:r>
            <a:r>
              <a:rPr lang="tr-TR" dirty="0"/>
              <a:t> </a:t>
            </a:r>
            <a:r>
              <a:rPr lang="tr-TR" dirty="0" err="1"/>
              <a:t>to</a:t>
            </a:r>
            <a:r>
              <a:rPr lang="tr-TR" dirty="0"/>
              <a:t> </a:t>
            </a:r>
            <a:r>
              <a:rPr lang="tr-TR" dirty="0" err="1"/>
              <a:t>offer</a:t>
            </a:r>
            <a:r>
              <a:rPr lang="tr-TR" dirty="0"/>
              <a:t> «</a:t>
            </a:r>
            <a:r>
              <a:rPr lang="tr-TR" dirty="0" err="1"/>
              <a:t>happy</a:t>
            </a:r>
            <a:r>
              <a:rPr lang="tr-TR" dirty="0"/>
              <a:t> </a:t>
            </a:r>
            <a:r>
              <a:rPr lang="tr-TR" dirty="0" err="1"/>
              <a:t>endings</a:t>
            </a:r>
            <a:r>
              <a:rPr lang="tr-TR" dirty="0"/>
              <a:t>»  as </a:t>
            </a:r>
            <a:r>
              <a:rPr lang="tr-TR" dirty="0" err="1"/>
              <a:t>seen</a:t>
            </a:r>
            <a:r>
              <a:rPr lang="tr-TR" dirty="0"/>
              <a:t> in </a:t>
            </a:r>
            <a:r>
              <a:rPr lang="tr-TR" dirty="0" err="1"/>
              <a:t>Tess's</a:t>
            </a:r>
            <a:r>
              <a:rPr lang="tr-TR" dirty="0"/>
              <a:t> </a:t>
            </a:r>
            <a:r>
              <a:rPr lang="tr-TR" dirty="0" err="1"/>
              <a:t>fate</a:t>
            </a:r>
            <a:r>
              <a:rPr lang="tr-TR" dirty="0"/>
              <a:t>. </a:t>
            </a:r>
            <a:r>
              <a:rPr lang="tr-TR" dirty="0" err="1"/>
              <a:t>This</a:t>
            </a:r>
            <a:r>
              <a:rPr lang="tr-TR" dirty="0"/>
              <a:t> </a:t>
            </a:r>
            <a:r>
              <a:rPr lang="tr-TR" dirty="0" err="1"/>
              <a:t>challenges</a:t>
            </a:r>
            <a:r>
              <a:rPr lang="tr-TR" dirty="0"/>
              <a:t> </a:t>
            </a:r>
            <a:r>
              <a:rPr lang="tr-TR" dirty="0" err="1"/>
              <a:t>the</a:t>
            </a:r>
            <a:r>
              <a:rPr lang="tr-TR" dirty="0"/>
              <a:t> </a:t>
            </a:r>
            <a:r>
              <a:rPr lang="tr-TR" dirty="0" err="1"/>
              <a:t>reader</a:t>
            </a:r>
            <a:r>
              <a:rPr lang="tr-TR" dirty="0"/>
              <a:t> </a:t>
            </a:r>
            <a:r>
              <a:rPr lang="tr-TR" dirty="0" err="1"/>
              <a:t>to</a:t>
            </a:r>
            <a:r>
              <a:rPr lang="tr-TR" dirty="0"/>
              <a:t> </a:t>
            </a:r>
            <a:r>
              <a:rPr lang="tr-TR" dirty="0" err="1"/>
              <a:t>confront</a:t>
            </a:r>
            <a:r>
              <a:rPr lang="tr-TR" dirty="0"/>
              <a:t> </a:t>
            </a:r>
            <a:r>
              <a:rPr lang="tr-TR" dirty="0" err="1"/>
              <a:t>uncomfortable</a:t>
            </a:r>
            <a:r>
              <a:rPr lang="tr-TR" dirty="0"/>
              <a:t> </a:t>
            </a:r>
            <a:r>
              <a:rPr lang="tr-TR" dirty="0" err="1"/>
              <a:t>truths</a:t>
            </a:r>
            <a:r>
              <a:rPr lang="tr-TR" dirty="0"/>
              <a:t> </a:t>
            </a:r>
            <a:r>
              <a:rPr lang="tr-TR" dirty="0" err="1"/>
              <a:t>about</a:t>
            </a:r>
            <a:r>
              <a:rPr lang="tr-TR" dirty="0"/>
              <a:t> </a:t>
            </a:r>
            <a:r>
              <a:rPr lang="tr-TR" dirty="0" err="1"/>
              <a:t>society</a:t>
            </a:r>
            <a:r>
              <a:rPr lang="tr-TR" dirty="0"/>
              <a:t>, </a:t>
            </a:r>
            <a:r>
              <a:rPr lang="tr-TR" dirty="0" err="1"/>
              <a:t>morality</a:t>
            </a:r>
            <a:r>
              <a:rPr lang="tr-TR" dirty="0"/>
              <a:t>, </a:t>
            </a:r>
            <a:r>
              <a:rPr lang="tr-TR" dirty="0" err="1"/>
              <a:t>and</a:t>
            </a:r>
            <a:r>
              <a:rPr lang="tr-TR" dirty="0"/>
              <a:t> </a:t>
            </a:r>
            <a:r>
              <a:rPr lang="tr-TR" dirty="0" err="1"/>
              <a:t>fate</a:t>
            </a:r>
            <a:r>
              <a:rPr lang="tr-TR" dirty="0"/>
              <a:t>.</a:t>
            </a:r>
            <a:br>
              <a:rPr lang="tr-TR" dirty="0"/>
            </a:br>
            <a:endParaRPr lang="tr-TR" dirty="0"/>
          </a:p>
          <a:p>
            <a:pPr marL="0" indent="0">
              <a:buNone/>
            </a:pPr>
            <a:r>
              <a:rPr lang="tr-TR" dirty="0" err="1"/>
              <a:t>Tess's</a:t>
            </a:r>
            <a:r>
              <a:rPr lang="tr-TR" dirty="0"/>
              <a:t> </a:t>
            </a:r>
            <a:r>
              <a:rPr lang="tr-TR" dirty="0" err="1"/>
              <a:t>fall</a:t>
            </a:r>
            <a:r>
              <a:rPr lang="tr-TR" dirty="0"/>
              <a:t> </a:t>
            </a:r>
            <a:r>
              <a:rPr lang="tr-TR" dirty="0" err="1"/>
              <a:t>from</a:t>
            </a:r>
            <a:r>
              <a:rPr lang="tr-TR" dirty="0"/>
              <a:t> </a:t>
            </a:r>
            <a:r>
              <a:rPr lang="tr-TR" dirty="0" err="1"/>
              <a:t>grace</a:t>
            </a:r>
            <a:r>
              <a:rPr lang="tr-TR" dirty="0"/>
              <a:t> is not </a:t>
            </a:r>
            <a:r>
              <a:rPr lang="tr-TR" dirty="0" err="1"/>
              <a:t>due</a:t>
            </a:r>
            <a:r>
              <a:rPr lang="tr-TR" dirty="0"/>
              <a:t> </a:t>
            </a:r>
            <a:r>
              <a:rPr lang="tr-TR" dirty="0" err="1"/>
              <a:t>to</a:t>
            </a:r>
            <a:r>
              <a:rPr lang="tr-TR" dirty="0"/>
              <a:t> </a:t>
            </a:r>
            <a:r>
              <a:rPr lang="tr-TR" dirty="0" err="1"/>
              <a:t>any</a:t>
            </a:r>
            <a:r>
              <a:rPr lang="tr-TR" dirty="0"/>
              <a:t> moral </a:t>
            </a:r>
            <a:r>
              <a:rPr lang="tr-TR" dirty="0" err="1"/>
              <a:t>failing</a:t>
            </a:r>
            <a:r>
              <a:rPr lang="tr-TR" dirty="0"/>
              <a:t> of her </a:t>
            </a:r>
            <a:r>
              <a:rPr lang="tr-TR" dirty="0" err="1"/>
              <a:t>own</a:t>
            </a:r>
            <a:r>
              <a:rPr lang="tr-TR" dirty="0"/>
              <a:t> but </a:t>
            </a:r>
            <a:r>
              <a:rPr lang="tr-TR" dirty="0" err="1"/>
              <a:t>due</a:t>
            </a:r>
            <a:r>
              <a:rPr lang="tr-TR" dirty="0"/>
              <a:t> </a:t>
            </a:r>
            <a:r>
              <a:rPr lang="tr-TR" dirty="0" err="1"/>
              <a:t>to</a:t>
            </a:r>
            <a:r>
              <a:rPr lang="tr-TR" dirty="0"/>
              <a:t> </a:t>
            </a:r>
            <a:r>
              <a:rPr lang="tr-TR" dirty="0" err="1"/>
              <a:t>forces</a:t>
            </a:r>
            <a:r>
              <a:rPr lang="tr-TR" dirty="0"/>
              <a:t> </a:t>
            </a:r>
            <a:r>
              <a:rPr lang="tr-TR" dirty="0" err="1"/>
              <a:t>beyond</a:t>
            </a:r>
            <a:r>
              <a:rPr lang="tr-TR" dirty="0"/>
              <a:t> her </a:t>
            </a:r>
            <a:r>
              <a:rPr lang="tr-TR" dirty="0" err="1"/>
              <a:t>control</a:t>
            </a:r>
            <a:r>
              <a:rPr lang="tr-TR" dirty="0"/>
              <a:t> </a:t>
            </a:r>
            <a:r>
              <a:rPr lang="tr-TR" dirty="0" err="1"/>
              <a:t>such</a:t>
            </a:r>
            <a:r>
              <a:rPr lang="tr-TR" dirty="0"/>
              <a:t> as </a:t>
            </a:r>
            <a:r>
              <a:rPr lang="tr-TR" dirty="0" err="1"/>
              <a:t>rape</a:t>
            </a:r>
            <a:r>
              <a:rPr lang="tr-TR" dirty="0"/>
              <a:t>, </a:t>
            </a:r>
            <a:r>
              <a:rPr lang="tr-TR" dirty="0" err="1"/>
              <a:t>societal</a:t>
            </a:r>
            <a:r>
              <a:rPr lang="tr-TR" dirty="0"/>
              <a:t> </a:t>
            </a:r>
            <a:r>
              <a:rPr lang="tr-TR" dirty="0" err="1"/>
              <a:t>judgment</a:t>
            </a:r>
            <a:r>
              <a:rPr lang="tr-TR" dirty="0"/>
              <a:t>, </a:t>
            </a:r>
            <a:r>
              <a:rPr lang="tr-TR" dirty="0" err="1"/>
              <a:t>and</a:t>
            </a:r>
            <a:r>
              <a:rPr lang="tr-TR" dirty="0"/>
              <a:t> </a:t>
            </a:r>
            <a:r>
              <a:rPr lang="tr-TR" dirty="0" err="1"/>
              <a:t>Angel’s</a:t>
            </a:r>
            <a:r>
              <a:rPr lang="tr-TR" dirty="0"/>
              <a:t> </a:t>
            </a:r>
            <a:r>
              <a:rPr lang="tr-TR" dirty="0" err="1"/>
              <a:t>hypocrisy</a:t>
            </a:r>
            <a:r>
              <a:rPr lang="tr-TR" dirty="0"/>
              <a:t>.</a:t>
            </a:r>
          </a:p>
        </p:txBody>
      </p:sp>
    </p:spTree>
    <p:extLst>
      <p:ext uri="{BB962C8B-B14F-4D97-AF65-F5344CB8AC3E}">
        <p14:creationId xmlns:p14="http://schemas.microsoft.com/office/powerpoint/2010/main" val="3719572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AEEAEAF5-1AB2-9743-CEC4-883AA2CCD4AC}"/>
              </a:ext>
            </a:extLst>
          </p:cNvPr>
          <p:cNvSpPr>
            <a:spLocks noGrp="1"/>
          </p:cNvSpPr>
          <p:nvPr>
            <p:ph type="title"/>
          </p:nvPr>
        </p:nvSpPr>
        <p:spPr>
          <a:xfrm>
            <a:off x="1752600" y="77477"/>
            <a:ext cx="5393361" cy="1325563"/>
          </a:xfrm>
        </p:spPr>
        <p:txBody>
          <a:bodyPr>
            <a:normAutofit/>
          </a:bodyPr>
          <a:lstStyle/>
          <a:p>
            <a:r>
              <a:rPr lang="tr-TR" dirty="0"/>
              <a:t>HAP</a:t>
            </a:r>
          </a:p>
        </p:txBody>
      </p:sp>
      <p:sp>
        <p:nvSpPr>
          <p:cNvPr id="3" name="İçerik Yer Tutucusu 2">
            <a:extLst>
              <a:ext uri="{FF2B5EF4-FFF2-40B4-BE49-F238E27FC236}">
                <a16:creationId xmlns:a16="http://schemas.microsoft.com/office/drawing/2014/main" id="{ED35D145-5CB1-BEF0-E4F3-0C93DBA3680B}"/>
              </a:ext>
            </a:extLst>
          </p:cNvPr>
          <p:cNvSpPr>
            <a:spLocks noGrp="1"/>
          </p:cNvSpPr>
          <p:nvPr>
            <p:ph idx="1"/>
          </p:nvPr>
        </p:nvSpPr>
        <p:spPr>
          <a:xfrm>
            <a:off x="576944" y="1284514"/>
            <a:ext cx="5649685" cy="5366657"/>
          </a:xfrm>
        </p:spPr>
        <p:txBody>
          <a:bodyPr>
            <a:normAutofit lnSpcReduction="10000"/>
          </a:bodyPr>
          <a:lstStyle/>
          <a:p>
            <a:pPr marL="0" indent="0">
              <a:buNone/>
            </a:pPr>
            <a:r>
              <a:rPr lang="tr-TR" sz="1800" dirty="0" err="1"/>
              <a:t>If</a:t>
            </a:r>
            <a:r>
              <a:rPr lang="tr-TR" sz="1800" dirty="0"/>
              <a:t> but </a:t>
            </a:r>
            <a:r>
              <a:rPr lang="tr-TR" sz="1800" dirty="0" err="1"/>
              <a:t>some</a:t>
            </a:r>
            <a:r>
              <a:rPr lang="tr-TR" sz="1800" dirty="0"/>
              <a:t> </a:t>
            </a:r>
            <a:r>
              <a:rPr lang="tr-TR" sz="1800" dirty="0" err="1"/>
              <a:t>vengeful</a:t>
            </a:r>
            <a:r>
              <a:rPr lang="tr-TR" sz="1800" dirty="0"/>
              <a:t> </a:t>
            </a:r>
            <a:r>
              <a:rPr lang="tr-TR" sz="1800" dirty="0" err="1"/>
              <a:t>god</a:t>
            </a:r>
            <a:r>
              <a:rPr lang="tr-TR" sz="1800" dirty="0"/>
              <a:t> </a:t>
            </a:r>
            <a:r>
              <a:rPr lang="tr-TR" sz="1800" dirty="0" err="1"/>
              <a:t>would</a:t>
            </a:r>
            <a:r>
              <a:rPr lang="tr-TR" sz="1800" dirty="0"/>
              <a:t> </a:t>
            </a:r>
            <a:r>
              <a:rPr lang="tr-TR" sz="1800" dirty="0" err="1"/>
              <a:t>call</a:t>
            </a:r>
            <a:r>
              <a:rPr lang="tr-TR" sz="1800" dirty="0"/>
              <a:t> </a:t>
            </a:r>
            <a:r>
              <a:rPr lang="tr-TR" sz="1800" dirty="0" err="1"/>
              <a:t>to</a:t>
            </a:r>
            <a:r>
              <a:rPr lang="tr-TR" sz="1800" dirty="0"/>
              <a:t> me</a:t>
            </a:r>
          </a:p>
          <a:p>
            <a:pPr marL="0" indent="0">
              <a:buNone/>
            </a:pPr>
            <a:r>
              <a:rPr lang="tr-TR" sz="1800" dirty="0" err="1"/>
              <a:t>From</a:t>
            </a:r>
            <a:r>
              <a:rPr lang="tr-TR" sz="1800" dirty="0"/>
              <a:t> </a:t>
            </a:r>
            <a:r>
              <a:rPr lang="tr-TR" sz="1800" dirty="0" err="1"/>
              <a:t>up</a:t>
            </a:r>
            <a:r>
              <a:rPr lang="tr-TR" sz="1800" dirty="0"/>
              <a:t> </a:t>
            </a:r>
            <a:r>
              <a:rPr lang="tr-TR" sz="1800" dirty="0" err="1"/>
              <a:t>the</a:t>
            </a:r>
            <a:r>
              <a:rPr lang="tr-TR" sz="1800" dirty="0"/>
              <a:t> </a:t>
            </a:r>
            <a:r>
              <a:rPr lang="tr-TR" sz="1800" dirty="0" err="1"/>
              <a:t>sky</a:t>
            </a:r>
            <a:r>
              <a:rPr lang="tr-TR" sz="1800" dirty="0"/>
              <a:t>, </a:t>
            </a:r>
            <a:r>
              <a:rPr lang="tr-TR" sz="1800" dirty="0" err="1"/>
              <a:t>and</a:t>
            </a:r>
            <a:r>
              <a:rPr lang="tr-TR" sz="1800" dirty="0"/>
              <a:t> </a:t>
            </a:r>
            <a:r>
              <a:rPr lang="tr-TR" sz="1800" dirty="0" err="1"/>
              <a:t>laugh</a:t>
            </a:r>
            <a:r>
              <a:rPr lang="tr-TR" sz="1800" dirty="0"/>
              <a:t>: “</a:t>
            </a:r>
            <a:r>
              <a:rPr lang="tr-TR" sz="1800" dirty="0" err="1"/>
              <a:t>Thou</a:t>
            </a:r>
            <a:r>
              <a:rPr lang="tr-TR" sz="1800" dirty="0"/>
              <a:t> </a:t>
            </a:r>
            <a:r>
              <a:rPr lang="tr-TR" sz="1800" dirty="0" err="1"/>
              <a:t>suffering</a:t>
            </a:r>
            <a:r>
              <a:rPr lang="tr-TR" sz="1800" dirty="0"/>
              <a:t> </a:t>
            </a:r>
            <a:r>
              <a:rPr lang="tr-TR" sz="1800" dirty="0" err="1"/>
              <a:t>thing</a:t>
            </a:r>
            <a:r>
              <a:rPr lang="tr-TR" sz="1800" dirty="0"/>
              <a:t>,</a:t>
            </a:r>
          </a:p>
          <a:p>
            <a:pPr marL="0" indent="0">
              <a:buNone/>
            </a:pPr>
            <a:r>
              <a:rPr lang="tr-TR" sz="1800" dirty="0" err="1"/>
              <a:t>Know</a:t>
            </a:r>
            <a:r>
              <a:rPr lang="tr-TR" sz="1800" dirty="0"/>
              <a:t> </a:t>
            </a:r>
            <a:r>
              <a:rPr lang="tr-TR" sz="1800" dirty="0" err="1"/>
              <a:t>that</a:t>
            </a:r>
            <a:r>
              <a:rPr lang="tr-TR" sz="1800" dirty="0"/>
              <a:t> </a:t>
            </a:r>
            <a:r>
              <a:rPr lang="tr-TR" sz="1800" dirty="0" err="1"/>
              <a:t>thy</a:t>
            </a:r>
            <a:r>
              <a:rPr lang="tr-TR" sz="1800" dirty="0"/>
              <a:t> </a:t>
            </a:r>
            <a:r>
              <a:rPr lang="tr-TR" sz="1800" dirty="0" err="1"/>
              <a:t>sorrow</a:t>
            </a:r>
            <a:r>
              <a:rPr lang="tr-TR" sz="1800" dirty="0"/>
              <a:t> is </a:t>
            </a:r>
            <a:r>
              <a:rPr lang="tr-TR" sz="1800" dirty="0" err="1"/>
              <a:t>my</a:t>
            </a:r>
            <a:r>
              <a:rPr lang="tr-TR" sz="1800" dirty="0"/>
              <a:t> </a:t>
            </a:r>
            <a:r>
              <a:rPr lang="tr-TR" sz="1800" dirty="0" err="1"/>
              <a:t>ecstasy</a:t>
            </a:r>
            <a:r>
              <a:rPr lang="tr-TR" sz="1800" dirty="0"/>
              <a:t>,</a:t>
            </a:r>
          </a:p>
          <a:p>
            <a:pPr marL="0" indent="0">
              <a:buNone/>
            </a:pPr>
            <a:r>
              <a:rPr lang="tr-TR" sz="1800" dirty="0" err="1"/>
              <a:t>That</a:t>
            </a:r>
            <a:r>
              <a:rPr lang="tr-TR" sz="1800" dirty="0"/>
              <a:t> </a:t>
            </a:r>
            <a:r>
              <a:rPr lang="tr-TR" sz="1800" dirty="0" err="1"/>
              <a:t>thy</a:t>
            </a:r>
            <a:r>
              <a:rPr lang="tr-TR" sz="1800" dirty="0"/>
              <a:t> </a:t>
            </a:r>
            <a:r>
              <a:rPr lang="tr-TR" sz="1800" dirty="0" err="1"/>
              <a:t>love's</a:t>
            </a:r>
            <a:r>
              <a:rPr lang="tr-TR" sz="1800" dirty="0"/>
              <a:t> </a:t>
            </a:r>
            <a:r>
              <a:rPr lang="tr-TR" sz="1800" dirty="0" err="1"/>
              <a:t>loss</a:t>
            </a:r>
            <a:r>
              <a:rPr lang="tr-TR" sz="1800" dirty="0"/>
              <a:t> is </a:t>
            </a:r>
            <a:r>
              <a:rPr lang="tr-TR" sz="1800" dirty="0" err="1"/>
              <a:t>my</a:t>
            </a:r>
            <a:r>
              <a:rPr lang="tr-TR" sz="1800" dirty="0"/>
              <a:t> </a:t>
            </a:r>
            <a:r>
              <a:rPr lang="tr-TR" sz="1800" dirty="0" err="1"/>
              <a:t>hate's</a:t>
            </a:r>
            <a:r>
              <a:rPr lang="tr-TR" sz="1800" dirty="0"/>
              <a:t> </a:t>
            </a:r>
            <a:r>
              <a:rPr lang="tr-TR" sz="1800" dirty="0" err="1"/>
              <a:t>profiting</a:t>
            </a:r>
            <a:r>
              <a:rPr lang="tr-TR" sz="1800" dirty="0"/>
              <a:t>!” </a:t>
            </a:r>
            <a:br>
              <a:rPr lang="tr-TR" sz="1800" dirty="0"/>
            </a:br>
            <a:endParaRPr lang="tr-TR" sz="1800" dirty="0"/>
          </a:p>
          <a:p>
            <a:pPr marL="0" indent="0">
              <a:buNone/>
            </a:pPr>
            <a:r>
              <a:rPr lang="tr-TR" sz="1800" dirty="0" err="1"/>
              <a:t>Then</a:t>
            </a:r>
            <a:r>
              <a:rPr lang="tr-TR" sz="1800" dirty="0"/>
              <a:t> </a:t>
            </a:r>
            <a:r>
              <a:rPr lang="tr-TR" sz="1800" dirty="0" err="1"/>
              <a:t>would</a:t>
            </a:r>
            <a:r>
              <a:rPr lang="tr-TR" sz="1800" dirty="0"/>
              <a:t> I </a:t>
            </a:r>
            <a:r>
              <a:rPr lang="tr-TR" sz="1800" dirty="0" err="1"/>
              <a:t>bear</a:t>
            </a:r>
            <a:r>
              <a:rPr lang="tr-TR" sz="1800" dirty="0"/>
              <a:t> it, </a:t>
            </a:r>
            <a:r>
              <a:rPr lang="tr-TR" sz="1800" dirty="0" err="1"/>
              <a:t>clench</a:t>
            </a:r>
            <a:r>
              <a:rPr lang="tr-TR" sz="1800" dirty="0"/>
              <a:t> </a:t>
            </a:r>
            <a:r>
              <a:rPr lang="tr-TR" sz="1800" dirty="0" err="1"/>
              <a:t>myself</a:t>
            </a:r>
            <a:r>
              <a:rPr lang="tr-TR" sz="1800" dirty="0"/>
              <a:t>, </a:t>
            </a:r>
            <a:r>
              <a:rPr lang="tr-TR" sz="1800" dirty="0" err="1"/>
              <a:t>and</a:t>
            </a:r>
            <a:r>
              <a:rPr lang="tr-TR" sz="1800" dirty="0"/>
              <a:t> </a:t>
            </a:r>
            <a:r>
              <a:rPr lang="tr-TR" sz="1800" dirty="0" err="1"/>
              <a:t>die</a:t>
            </a:r>
            <a:r>
              <a:rPr lang="tr-TR" sz="1800" dirty="0"/>
              <a:t>,</a:t>
            </a:r>
          </a:p>
          <a:p>
            <a:pPr marL="0" indent="0">
              <a:buNone/>
            </a:pPr>
            <a:r>
              <a:rPr lang="tr-TR" sz="1800" dirty="0" err="1"/>
              <a:t>Steeled</a:t>
            </a:r>
            <a:r>
              <a:rPr lang="tr-TR" sz="1800" dirty="0"/>
              <a:t> </a:t>
            </a:r>
            <a:r>
              <a:rPr lang="tr-TR" sz="1800" dirty="0" err="1"/>
              <a:t>by</a:t>
            </a:r>
            <a:r>
              <a:rPr lang="tr-TR" sz="1800" dirty="0"/>
              <a:t> </a:t>
            </a:r>
            <a:r>
              <a:rPr lang="tr-TR" sz="1800" dirty="0" err="1"/>
              <a:t>the</a:t>
            </a:r>
            <a:r>
              <a:rPr lang="tr-TR" sz="1800" dirty="0"/>
              <a:t> sense of ire </a:t>
            </a:r>
            <a:r>
              <a:rPr lang="tr-TR" sz="1800" dirty="0" err="1"/>
              <a:t>unmerited</a:t>
            </a:r>
            <a:r>
              <a:rPr lang="tr-TR" sz="1800" dirty="0"/>
              <a:t>;</a:t>
            </a:r>
            <a:br>
              <a:rPr lang="tr-TR" sz="1800" dirty="0"/>
            </a:br>
            <a:r>
              <a:rPr lang="tr-TR" sz="1800" dirty="0" err="1"/>
              <a:t>Half-eased</a:t>
            </a:r>
            <a:r>
              <a:rPr lang="tr-TR" sz="1800" dirty="0"/>
              <a:t> in </a:t>
            </a:r>
            <a:r>
              <a:rPr lang="tr-TR" sz="1800" dirty="0" err="1"/>
              <a:t>that</a:t>
            </a:r>
            <a:r>
              <a:rPr lang="tr-TR" sz="1800" dirty="0"/>
              <a:t> a </a:t>
            </a:r>
            <a:r>
              <a:rPr lang="tr-TR" sz="1800" b="1" dirty="0" err="1"/>
              <a:t>Powerfuller</a:t>
            </a:r>
            <a:r>
              <a:rPr lang="tr-TR" sz="1800" b="1" dirty="0"/>
              <a:t> </a:t>
            </a:r>
            <a:r>
              <a:rPr lang="tr-TR" sz="1800" b="1" dirty="0" err="1"/>
              <a:t>than</a:t>
            </a:r>
            <a:r>
              <a:rPr lang="tr-TR" sz="1800" b="1" dirty="0"/>
              <a:t> I</a:t>
            </a:r>
          </a:p>
          <a:p>
            <a:pPr marL="0" indent="0">
              <a:buNone/>
            </a:pPr>
            <a:r>
              <a:rPr lang="tr-TR" sz="1800" b="1" dirty="0"/>
              <a:t>Had </a:t>
            </a:r>
            <a:r>
              <a:rPr lang="tr-TR" sz="1800" b="1" dirty="0" err="1"/>
              <a:t>willed</a:t>
            </a:r>
            <a:r>
              <a:rPr lang="tr-TR" sz="1800" b="1" dirty="0"/>
              <a:t> </a:t>
            </a:r>
            <a:r>
              <a:rPr lang="tr-TR" sz="1800" b="1" dirty="0" err="1"/>
              <a:t>and</a:t>
            </a:r>
            <a:r>
              <a:rPr lang="tr-TR" sz="1800" b="1" dirty="0"/>
              <a:t> </a:t>
            </a:r>
            <a:r>
              <a:rPr lang="tr-TR" sz="1800" b="1" dirty="0" err="1"/>
              <a:t>meted</a:t>
            </a:r>
            <a:r>
              <a:rPr lang="tr-TR" sz="1800" b="1" dirty="0"/>
              <a:t> me </a:t>
            </a:r>
            <a:r>
              <a:rPr lang="tr-TR" sz="1800" b="1" dirty="0" err="1"/>
              <a:t>the</a:t>
            </a:r>
            <a:r>
              <a:rPr lang="tr-TR" sz="1800" b="1" dirty="0"/>
              <a:t> </a:t>
            </a:r>
            <a:r>
              <a:rPr lang="tr-TR" sz="1800" b="1" dirty="0" err="1"/>
              <a:t>tears</a:t>
            </a:r>
            <a:r>
              <a:rPr lang="tr-TR" sz="1800" b="1" dirty="0"/>
              <a:t> I </a:t>
            </a:r>
            <a:r>
              <a:rPr lang="tr-TR" sz="1800" b="1" dirty="0" err="1"/>
              <a:t>shed</a:t>
            </a:r>
            <a:r>
              <a:rPr lang="tr-TR" sz="1800" b="1" dirty="0"/>
              <a:t>.</a:t>
            </a:r>
            <a:br>
              <a:rPr lang="tr-TR" sz="1800" b="1" dirty="0"/>
            </a:br>
            <a:endParaRPr lang="tr-TR" sz="1800" b="1" dirty="0"/>
          </a:p>
          <a:p>
            <a:pPr marL="0" indent="0">
              <a:buNone/>
            </a:pPr>
            <a:r>
              <a:rPr lang="tr-TR" sz="1800" dirty="0"/>
              <a:t>But not </a:t>
            </a:r>
            <a:r>
              <a:rPr lang="tr-TR" sz="1800" dirty="0" err="1"/>
              <a:t>so</a:t>
            </a:r>
            <a:r>
              <a:rPr lang="tr-TR" sz="1800" dirty="0"/>
              <a:t>.   How </a:t>
            </a:r>
            <a:r>
              <a:rPr lang="tr-TR" sz="1800" dirty="0" err="1"/>
              <a:t>arrives</a:t>
            </a:r>
            <a:r>
              <a:rPr lang="tr-TR" sz="1800" dirty="0"/>
              <a:t> it </a:t>
            </a:r>
            <a:r>
              <a:rPr lang="tr-TR" sz="1800" dirty="0" err="1"/>
              <a:t>joy</a:t>
            </a:r>
            <a:r>
              <a:rPr lang="tr-TR" sz="1800" dirty="0"/>
              <a:t> </a:t>
            </a:r>
            <a:r>
              <a:rPr lang="tr-TR" sz="1800" dirty="0" err="1"/>
              <a:t>lies</a:t>
            </a:r>
            <a:r>
              <a:rPr lang="tr-TR" sz="1800" dirty="0"/>
              <a:t> </a:t>
            </a:r>
            <a:r>
              <a:rPr lang="tr-TR" sz="1800" dirty="0" err="1"/>
              <a:t>slain</a:t>
            </a:r>
            <a:r>
              <a:rPr lang="tr-TR" sz="1800" dirty="0"/>
              <a:t>,</a:t>
            </a:r>
            <a:br>
              <a:rPr lang="tr-TR" sz="1800" dirty="0"/>
            </a:br>
            <a:r>
              <a:rPr lang="tr-TR" sz="1800" dirty="0" err="1"/>
              <a:t>And</a:t>
            </a:r>
            <a:r>
              <a:rPr lang="tr-TR" sz="1800" dirty="0"/>
              <a:t> </a:t>
            </a:r>
            <a:r>
              <a:rPr lang="tr-TR" sz="1800" dirty="0" err="1"/>
              <a:t>why</a:t>
            </a:r>
            <a:r>
              <a:rPr lang="tr-TR" sz="1800" dirty="0"/>
              <a:t> </a:t>
            </a:r>
            <a:r>
              <a:rPr lang="tr-TR" sz="1800" dirty="0" err="1"/>
              <a:t>unblooms</a:t>
            </a:r>
            <a:r>
              <a:rPr lang="tr-TR" sz="1800" dirty="0"/>
              <a:t> </a:t>
            </a:r>
            <a:r>
              <a:rPr lang="tr-TR" sz="1800" dirty="0" err="1"/>
              <a:t>the</a:t>
            </a:r>
            <a:r>
              <a:rPr lang="tr-TR" sz="1800" dirty="0"/>
              <a:t> </a:t>
            </a:r>
            <a:r>
              <a:rPr lang="tr-TR" sz="1800" dirty="0" err="1"/>
              <a:t>best</a:t>
            </a:r>
            <a:r>
              <a:rPr lang="tr-TR" sz="1800" dirty="0"/>
              <a:t> </a:t>
            </a:r>
            <a:r>
              <a:rPr lang="tr-TR" sz="1800" dirty="0" err="1"/>
              <a:t>hope</a:t>
            </a:r>
            <a:r>
              <a:rPr lang="tr-TR" sz="1800" dirty="0"/>
              <a:t> ever </a:t>
            </a:r>
            <a:r>
              <a:rPr lang="tr-TR" sz="1800" dirty="0" err="1"/>
              <a:t>sown</a:t>
            </a:r>
            <a:r>
              <a:rPr lang="tr-TR" sz="1800" dirty="0"/>
              <a:t>?</a:t>
            </a:r>
          </a:p>
          <a:p>
            <a:pPr marL="0" indent="0">
              <a:buNone/>
            </a:pPr>
            <a:r>
              <a:rPr lang="tr-TR" sz="1800" dirty="0"/>
              <a:t>—</a:t>
            </a:r>
            <a:r>
              <a:rPr lang="tr-TR" sz="1800" b="1" dirty="0" err="1"/>
              <a:t>Crass</a:t>
            </a:r>
            <a:r>
              <a:rPr lang="tr-TR" sz="1800" b="1" dirty="0"/>
              <a:t> </a:t>
            </a:r>
            <a:r>
              <a:rPr lang="tr-TR" sz="1800" b="1" dirty="0" err="1"/>
              <a:t>Casualty</a:t>
            </a:r>
            <a:r>
              <a:rPr lang="tr-TR" sz="1800" b="1" dirty="0"/>
              <a:t> </a:t>
            </a:r>
            <a:r>
              <a:rPr lang="tr-TR" sz="1800" dirty="0" err="1"/>
              <a:t>obstructs</a:t>
            </a:r>
            <a:r>
              <a:rPr lang="tr-TR" sz="1800" dirty="0"/>
              <a:t> </a:t>
            </a:r>
            <a:r>
              <a:rPr lang="tr-TR" sz="1800" dirty="0" err="1"/>
              <a:t>the</a:t>
            </a:r>
            <a:r>
              <a:rPr lang="tr-TR" sz="1800" dirty="0"/>
              <a:t> sun </a:t>
            </a:r>
            <a:r>
              <a:rPr lang="tr-TR" sz="1800" dirty="0" err="1"/>
              <a:t>and</a:t>
            </a:r>
            <a:r>
              <a:rPr lang="tr-TR" sz="1800" dirty="0"/>
              <a:t> </a:t>
            </a:r>
            <a:r>
              <a:rPr lang="tr-TR" sz="1800" dirty="0" err="1"/>
              <a:t>rain</a:t>
            </a:r>
            <a:r>
              <a:rPr lang="tr-TR" sz="1800" dirty="0"/>
              <a:t>,</a:t>
            </a:r>
          </a:p>
          <a:p>
            <a:pPr marL="0" indent="0">
              <a:buNone/>
            </a:pPr>
            <a:r>
              <a:rPr lang="tr-TR" sz="1800" dirty="0" err="1"/>
              <a:t>And</a:t>
            </a:r>
            <a:r>
              <a:rPr lang="tr-TR" sz="1800" dirty="0"/>
              <a:t> </a:t>
            </a:r>
            <a:r>
              <a:rPr lang="tr-TR" sz="1800" b="1" dirty="0" err="1"/>
              <a:t>dicing</a:t>
            </a:r>
            <a:r>
              <a:rPr lang="tr-TR" sz="1800" b="1" dirty="0"/>
              <a:t> Time </a:t>
            </a:r>
            <a:r>
              <a:rPr lang="tr-TR" sz="1800" dirty="0" err="1"/>
              <a:t>for</a:t>
            </a:r>
            <a:r>
              <a:rPr lang="tr-TR" sz="1800" dirty="0"/>
              <a:t> </a:t>
            </a:r>
            <a:r>
              <a:rPr lang="tr-TR" sz="1800" dirty="0" err="1"/>
              <a:t>gladness</a:t>
            </a:r>
            <a:r>
              <a:rPr lang="tr-TR" sz="1800" dirty="0"/>
              <a:t> </a:t>
            </a:r>
            <a:r>
              <a:rPr lang="tr-TR" sz="1800" dirty="0" err="1"/>
              <a:t>casts</a:t>
            </a:r>
            <a:r>
              <a:rPr lang="tr-TR" sz="1800" dirty="0"/>
              <a:t> a </a:t>
            </a:r>
            <a:r>
              <a:rPr lang="tr-TR" sz="1800" dirty="0" err="1"/>
              <a:t>moan</a:t>
            </a:r>
            <a:r>
              <a:rPr lang="tr-TR" sz="1800" dirty="0"/>
              <a:t>. . . .</a:t>
            </a:r>
          </a:p>
          <a:p>
            <a:pPr marL="0" indent="0">
              <a:buNone/>
            </a:pPr>
            <a:r>
              <a:rPr lang="tr-TR" sz="1800" dirty="0" err="1"/>
              <a:t>These</a:t>
            </a:r>
            <a:r>
              <a:rPr lang="tr-TR" sz="1800" dirty="0"/>
              <a:t> </a:t>
            </a:r>
            <a:r>
              <a:rPr lang="tr-TR" sz="1800" dirty="0" err="1"/>
              <a:t>purblind</a:t>
            </a:r>
            <a:r>
              <a:rPr lang="tr-TR" sz="1800" dirty="0"/>
              <a:t> </a:t>
            </a:r>
            <a:r>
              <a:rPr lang="tr-TR" sz="1800" dirty="0" err="1"/>
              <a:t>Doomsters</a:t>
            </a:r>
            <a:r>
              <a:rPr lang="tr-TR" sz="1800" dirty="0"/>
              <a:t> had as </a:t>
            </a:r>
            <a:r>
              <a:rPr lang="tr-TR" sz="1800" dirty="0" err="1"/>
              <a:t>readily</a:t>
            </a:r>
            <a:r>
              <a:rPr lang="tr-TR" sz="1800" dirty="0"/>
              <a:t> </a:t>
            </a:r>
            <a:r>
              <a:rPr lang="tr-TR" sz="1800" dirty="0" err="1"/>
              <a:t>strown</a:t>
            </a:r>
            <a:endParaRPr lang="tr-TR" sz="1800" dirty="0"/>
          </a:p>
          <a:p>
            <a:pPr marL="0" indent="0">
              <a:buNone/>
            </a:pPr>
            <a:r>
              <a:rPr lang="tr-TR" sz="1800" dirty="0" err="1"/>
              <a:t>Blisses</a:t>
            </a:r>
            <a:r>
              <a:rPr lang="tr-TR" sz="1800" dirty="0"/>
              <a:t> </a:t>
            </a:r>
            <a:r>
              <a:rPr lang="tr-TR" sz="1800" dirty="0" err="1"/>
              <a:t>about</a:t>
            </a:r>
            <a:r>
              <a:rPr lang="tr-TR" sz="1800" dirty="0"/>
              <a:t> </a:t>
            </a:r>
            <a:r>
              <a:rPr lang="tr-TR" sz="1800" dirty="0" err="1"/>
              <a:t>my</a:t>
            </a:r>
            <a:r>
              <a:rPr lang="tr-TR" sz="1800" dirty="0"/>
              <a:t> </a:t>
            </a:r>
            <a:r>
              <a:rPr lang="tr-TR" sz="1800" dirty="0" err="1"/>
              <a:t>pilgrimage</a:t>
            </a:r>
            <a:r>
              <a:rPr lang="tr-TR" sz="1800" dirty="0"/>
              <a:t> as </a:t>
            </a:r>
            <a:r>
              <a:rPr lang="tr-TR" sz="1800" dirty="0" err="1"/>
              <a:t>pain</a:t>
            </a:r>
            <a:r>
              <a:rPr lang="tr-TR" sz="1800" dirty="0"/>
              <a:t>.</a:t>
            </a:r>
          </a:p>
          <a:p>
            <a:endParaRPr lang="tr-TR" sz="1300" dirty="0"/>
          </a:p>
        </p:txBody>
      </p:sp>
      <p:pic>
        <p:nvPicPr>
          <p:cNvPr id="1026" name="Picture 2" descr="Pips and Crowns Wheel of Time-inspired ...">
            <a:extLst>
              <a:ext uri="{FF2B5EF4-FFF2-40B4-BE49-F238E27FC236}">
                <a16:creationId xmlns:a16="http://schemas.microsoft.com/office/drawing/2014/main" id="{DE980C6E-02E6-6DA6-54E0-EBC9797E3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103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3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30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5E119A-0BD5-D4BE-2B3F-679B0ACA4EF8}"/>
              </a:ext>
            </a:extLst>
          </p:cNvPr>
          <p:cNvSpPr>
            <a:spLocks noGrp="1"/>
          </p:cNvSpPr>
          <p:nvPr>
            <p:ph type="title"/>
          </p:nvPr>
        </p:nvSpPr>
        <p:spPr/>
        <p:txBody>
          <a:bodyPr/>
          <a:lstStyle/>
          <a:p>
            <a:r>
              <a:rPr lang="tr-TR" dirty="0" err="1"/>
              <a:t>Cont’d</a:t>
            </a:r>
            <a:r>
              <a:rPr lang="tr-TR" dirty="0"/>
              <a:t>..</a:t>
            </a:r>
          </a:p>
        </p:txBody>
      </p:sp>
      <p:sp>
        <p:nvSpPr>
          <p:cNvPr id="3" name="İçerik Yer Tutucusu 2">
            <a:extLst>
              <a:ext uri="{FF2B5EF4-FFF2-40B4-BE49-F238E27FC236}">
                <a16:creationId xmlns:a16="http://schemas.microsoft.com/office/drawing/2014/main" id="{288AFBD3-F75B-A73F-11AB-BCC3BEA62F79}"/>
              </a:ext>
            </a:extLst>
          </p:cNvPr>
          <p:cNvSpPr>
            <a:spLocks noGrp="1"/>
          </p:cNvSpPr>
          <p:nvPr>
            <p:ph idx="1"/>
          </p:nvPr>
        </p:nvSpPr>
        <p:spPr/>
        <p:txBody>
          <a:bodyPr>
            <a:normAutofit/>
          </a:bodyPr>
          <a:lstStyle/>
          <a:p>
            <a:r>
              <a:rPr lang="tr-TR" dirty="0"/>
              <a:t>Simple </a:t>
            </a:r>
            <a:r>
              <a:rPr lang="tr-TR" dirty="0" err="1"/>
              <a:t>sentences</a:t>
            </a:r>
            <a:r>
              <a:rPr lang="tr-TR" dirty="0"/>
              <a:t> but </a:t>
            </a:r>
            <a:r>
              <a:rPr lang="tr-TR" dirty="0" err="1"/>
              <a:t>complex</a:t>
            </a:r>
            <a:r>
              <a:rPr lang="tr-TR" dirty="0"/>
              <a:t> </a:t>
            </a:r>
            <a:r>
              <a:rPr lang="tr-TR" dirty="0" err="1"/>
              <a:t>characters</a:t>
            </a:r>
            <a:endParaRPr lang="tr-TR" dirty="0"/>
          </a:p>
          <a:p>
            <a:r>
              <a:rPr lang="tr-TR" dirty="0"/>
              <a:t>«</a:t>
            </a:r>
            <a:r>
              <a:rPr lang="tr-TR" dirty="0" err="1"/>
              <a:t>To</a:t>
            </a:r>
            <a:r>
              <a:rPr lang="tr-TR" dirty="0"/>
              <a:t> </a:t>
            </a:r>
            <a:r>
              <a:rPr lang="tr-TR" dirty="0" err="1"/>
              <a:t>the</a:t>
            </a:r>
            <a:r>
              <a:rPr lang="tr-TR" dirty="0"/>
              <a:t> </a:t>
            </a:r>
            <a:r>
              <a:rPr lang="tr-TR" dirty="0" err="1"/>
              <a:t>point</a:t>
            </a:r>
            <a:r>
              <a:rPr lang="tr-TR" dirty="0"/>
              <a:t>» </a:t>
            </a:r>
            <a:r>
              <a:rPr lang="tr-TR" dirty="0" err="1"/>
              <a:t>statements</a:t>
            </a:r>
            <a:r>
              <a:rPr lang="tr-TR" dirty="0"/>
              <a:t> but </a:t>
            </a:r>
            <a:r>
              <a:rPr lang="tr-TR" dirty="0" err="1"/>
              <a:t>fluid</a:t>
            </a:r>
            <a:r>
              <a:rPr lang="tr-TR" dirty="0"/>
              <a:t>, </a:t>
            </a:r>
            <a:r>
              <a:rPr lang="tr-TR" dirty="0" err="1"/>
              <a:t>poetic</a:t>
            </a:r>
            <a:r>
              <a:rPr lang="tr-TR" dirty="0"/>
              <a:t>, </a:t>
            </a:r>
            <a:r>
              <a:rPr lang="tr-TR" dirty="0" err="1"/>
              <a:t>detailed</a:t>
            </a:r>
            <a:r>
              <a:rPr lang="tr-TR" dirty="0"/>
              <a:t> </a:t>
            </a:r>
            <a:r>
              <a:rPr lang="tr-TR" dirty="0" err="1"/>
              <a:t>depiction</a:t>
            </a:r>
            <a:r>
              <a:rPr lang="tr-TR" dirty="0"/>
              <a:t> of </a:t>
            </a:r>
            <a:r>
              <a:rPr lang="tr-TR" dirty="0" err="1"/>
              <a:t>characters</a:t>
            </a:r>
            <a:r>
              <a:rPr lang="tr-TR" dirty="0"/>
              <a:t> </a:t>
            </a:r>
            <a:r>
              <a:rPr lang="tr-TR" dirty="0" err="1"/>
              <a:t>and</a:t>
            </a:r>
            <a:r>
              <a:rPr lang="tr-TR" dirty="0"/>
              <a:t> </a:t>
            </a:r>
            <a:r>
              <a:rPr lang="tr-TR" dirty="0" err="1"/>
              <a:t>landscapes</a:t>
            </a:r>
            <a:endParaRPr lang="tr-TR" dirty="0"/>
          </a:p>
          <a:p>
            <a:r>
              <a:rPr lang="tr-TR" dirty="0" err="1"/>
              <a:t>Sequential</a:t>
            </a:r>
            <a:r>
              <a:rPr lang="tr-TR" dirty="0"/>
              <a:t> </a:t>
            </a:r>
            <a:r>
              <a:rPr lang="tr-TR" dirty="0" err="1"/>
              <a:t>writing</a:t>
            </a:r>
            <a:r>
              <a:rPr lang="tr-TR" dirty="0"/>
              <a:t> ( «Maiden», «maiden </a:t>
            </a:r>
            <a:r>
              <a:rPr lang="tr-TR" dirty="0" err="1"/>
              <a:t>no</a:t>
            </a:r>
            <a:r>
              <a:rPr lang="tr-TR" dirty="0"/>
              <a:t> </a:t>
            </a:r>
            <a:r>
              <a:rPr lang="tr-TR" dirty="0" err="1"/>
              <a:t>more</a:t>
            </a:r>
            <a:r>
              <a:rPr lang="tr-TR" dirty="0"/>
              <a:t>», «</a:t>
            </a:r>
            <a:r>
              <a:rPr lang="tr-TR" dirty="0" err="1"/>
              <a:t>the</a:t>
            </a:r>
            <a:r>
              <a:rPr lang="tr-TR" dirty="0"/>
              <a:t> </a:t>
            </a:r>
            <a:r>
              <a:rPr lang="tr-TR" dirty="0" err="1"/>
              <a:t>rally</a:t>
            </a:r>
            <a:r>
              <a:rPr lang="tr-TR" dirty="0"/>
              <a:t>», </a:t>
            </a:r>
            <a:r>
              <a:rPr lang="tr-TR" dirty="0" err="1"/>
              <a:t>the</a:t>
            </a:r>
            <a:r>
              <a:rPr lang="tr-TR" dirty="0"/>
              <a:t> «</a:t>
            </a:r>
            <a:r>
              <a:rPr lang="tr-TR" dirty="0" err="1"/>
              <a:t>consequence</a:t>
            </a:r>
            <a:r>
              <a:rPr lang="tr-TR" dirty="0"/>
              <a:t>», </a:t>
            </a:r>
            <a:r>
              <a:rPr lang="tr-TR" dirty="0" err="1"/>
              <a:t>etc</a:t>
            </a:r>
            <a:r>
              <a:rPr lang="tr-TR" dirty="0"/>
              <a:t>)</a:t>
            </a:r>
          </a:p>
          <a:p>
            <a:r>
              <a:rPr lang="tr-TR" dirty="0" err="1"/>
              <a:t>Skeptical</a:t>
            </a:r>
            <a:r>
              <a:rPr lang="tr-TR" dirty="0"/>
              <a:t> </a:t>
            </a:r>
            <a:r>
              <a:rPr lang="tr-TR" dirty="0" err="1"/>
              <a:t>stance</a:t>
            </a:r>
            <a:r>
              <a:rPr lang="tr-TR" dirty="0"/>
              <a:t> </a:t>
            </a:r>
            <a:r>
              <a:rPr lang="tr-TR" dirty="0" err="1"/>
              <a:t>towards</a:t>
            </a:r>
            <a:r>
              <a:rPr lang="tr-TR" dirty="0"/>
              <a:t> life, </a:t>
            </a:r>
            <a:r>
              <a:rPr lang="tr-TR" dirty="0" err="1"/>
              <a:t>traditions</a:t>
            </a:r>
            <a:r>
              <a:rPr lang="tr-TR" dirty="0"/>
              <a:t>, </a:t>
            </a:r>
            <a:r>
              <a:rPr lang="tr-TR" dirty="0" err="1"/>
              <a:t>religion</a:t>
            </a:r>
            <a:endParaRPr lang="tr-TR" dirty="0"/>
          </a:p>
          <a:p>
            <a:r>
              <a:rPr lang="tr-TR" dirty="0" err="1"/>
              <a:t>Common</a:t>
            </a:r>
            <a:r>
              <a:rPr lang="tr-TR" dirty="0"/>
              <a:t> </a:t>
            </a:r>
            <a:r>
              <a:rPr lang="tr-TR" dirty="0" err="1"/>
              <a:t>themes</a:t>
            </a:r>
            <a:r>
              <a:rPr lang="tr-TR" dirty="0"/>
              <a:t>: </a:t>
            </a:r>
            <a:r>
              <a:rPr lang="tr-TR" dirty="0" err="1"/>
              <a:t>Skepticism</a:t>
            </a:r>
            <a:r>
              <a:rPr lang="tr-TR" dirty="0"/>
              <a:t>, </a:t>
            </a:r>
            <a:r>
              <a:rPr lang="tr-TR" dirty="0" err="1"/>
              <a:t>the</a:t>
            </a:r>
            <a:r>
              <a:rPr lang="tr-TR" dirty="0"/>
              <a:t> </a:t>
            </a:r>
            <a:r>
              <a:rPr lang="tr-TR" dirty="0" err="1"/>
              <a:t>clash</a:t>
            </a:r>
            <a:r>
              <a:rPr lang="tr-TR" dirty="0"/>
              <a:t> of </a:t>
            </a:r>
            <a:r>
              <a:rPr lang="tr-TR" dirty="0" err="1"/>
              <a:t>fate</a:t>
            </a:r>
            <a:r>
              <a:rPr lang="tr-TR" dirty="0"/>
              <a:t> </a:t>
            </a:r>
            <a:r>
              <a:rPr lang="tr-TR" dirty="0" err="1"/>
              <a:t>and</a:t>
            </a:r>
            <a:r>
              <a:rPr lang="tr-TR" dirty="0"/>
              <a:t> </a:t>
            </a:r>
            <a:r>
              <a:rPr lang="tr-TR" dirty="0" err="1"/>
              <a:t>free</a:t>
            </a:r>
            <a:r>
              <a:rPr lang="tr-TR" dirty="0"/>
              <a:t> </a:t>
            </a:r>
            <a:r>
              <a:rPr lang="tr-TR" dirty="0" err="1"/>
              <a:t>will</a:t>
            </a:r>
            <a:r>
              <a:rPr lang="tr-TR" dirty="0"/>
              <a:t>, </a:t>
            </a:r>
            <a:r>
              <a:rPr lang="tr-TR" dirty="0" err="1"/>
              <a:t>and</a:t>
            </a:r>
            <a:r>
              <a:rPr lang="tr-TR" dirty="0"/>
              <a:t> </a:t>
            </a:r>
            <a:r>
              <a:rPr lang="tr-TR" dirty="0" err="1"/>
              <a:t>natural</a:t>
            </a:r>
            <a:r>
              <a:rPr lang="tr-TR" dirty="0"/>
              <a:t> </a:t>
            </a:r>
            <a:r>
              <a:rPr lang="tr-TR" dirty="0" err="1"/>
              <a:t>imagery</a:t>
            </a:r>
            <a:r>
              <a:rPr lang="tr-TR" dirty="0"/>
              <a:t>.</a:t>
            </a:r>
          </a:p>
          <a:p>
            <a:endParaRPr lang="tr-TR" dirty="0"/>
          </a:p>
        </p:txBody>
      </p:sp>
    </p:spTree>
    <p:extLst>
      <p:ext uri="{BB962C8B-B14F-4D97-AF65-F5344CB8AC3E}">
        <p14:creationId xmlns:p14="http://schemas.microsoft.com/office/powerpoint/2010/main" val="2472643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8" name="Rectangle 206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B2E27AD-70BB-15EB-4C34-B6C9EC491F26}"/>
              </a:ext>
            </a:extLst>
          </p:cNvPr>
          <p:cNvSpPr>
            <a:spLocks noGrp="1"/>
          </p:cNvSpPr>
          <p:nvPr>
            <p:ph type="title"/>
          </p:nvPr>
        </p:nvSpPr>
        <p:spPr>
          <a:xfrm>
            <a:off x="1136397" y="502020"/>
            <a:ext cx="5323715" cy="1642970"/>
          </a:xfrm>
        </p:spPr>
        <p:txBody>
          <a:bodyPr anchor="b">
            <a:normAutofit/>
          </a:bodyPr>
          <a:lstStyle/>
          <a:p>
            <a:r>
              <a:rPr lang="tr-TR" sz="4000" i="1" dirty="0" err="1"/>
              <a:t>Tess</a:t>
            </a:r>
            <a:r>
              <a:rPr lang="tr-TR" sz="4000" i="1" dirty="0"/>
              <a:t> of </a:t>
            </a:r>
            <a:r>
              <a:rPr lang="tr-TR" sz="4000" i="1" dirty="0" err="1"/>
              <a:t>the</a:t>
            </a:r>
            <a:r>
              <a:rPr lang="tr-TR" sz="4000" i="1" dirty="0"/>
              <a:t> </a:t>
            </a:r>
            <a:r>
              <a:rPr lang="tr-TR" sz="4000" i="1" dirty="0" err="1"/>
              <a:t>Durbervilles</a:t>
            </a:r>
            <a:endParaRPr lang="tr-TR" sz="4000" i="1" dirty="0"/>
          </a:p>
        </p:txBody>
      </p:sp>
      <p:sp>
        <p:nvSpPr>
          <p:cNvPr id="3" name="İçerik Yer Tutucusu 2">
            <a:extLst>
              <a:ext uri="{FF2B5EF4-FFF2-40B4-BE49-F238E27FC236}">
                <a16:creationId xmlns:a16="http://schemas.microsoft.com/office/drawing/2014/main" id="{4FB9078C-F088-DB70-E9C9-F50335A17BC6}"/>
              </a:ext>
            </a:extLst>
          </p:cNvPr>
          <p:cNvSpPr>
            <a:spLocks noGrp="1"/>
          </p:cNvSpPr>
          <p:nvPr>
            <p:ph idx="1"/>
          </p:nvPr>
        </p:nvSpPr>
        <p:spPr>
          <a:xfrm>
            <a:off x="1144923" y="2405894"/>
            <a:ext cx="5315189" cy="3535083"/>
          </a:xfrm>
        </p:spPr>
        <p:txBody>
          <a:bodyPr anchor="t">
            <a:normAutofit/>
          </a:bodyPr>
          <a:lstStyle/>
          <a:p>
            <a:r>
              <a:rPr lang="tr-TR" sz="1900" dirty="0" err="1"/>
              <a:t>Published</a:t>
            </a:r>
            <a:r>
              <a:rPr lang="tr-TR" sz="1900" dirty="0"/>
              <a:t> in 1891, </a:t>
            </a:r>
            <a:r>
              <a:rPr lang="tr-TR" sz="1900" dirty="0" err="1"/>
              <a:t>the</a:t>
            </a:r>
            <a:r>
              <a:rPr lang="tr-TR" sz="1900" dirty="0"/>
              <a:t> </a:t>
            </a:r>
            <a:r>
              <a:rPr lang="tr-TR" sz="1900" dirty="0" err="1"/>
              <a:t>novel</a:t>
            </a:r>
            <a:r>
              <a:rPr lang="tr-TR" sz="1900" dirty="0"/>
              <a:t> </a:t>
            </a:r>
            <a:r>
              <a:rPr lang="tr-TR" sz="1900" dirty="0" err="1"/>
              <a:t>resists</a:t>
            </a:r>
            <a:r>
              <a:rPr lang="tr-TR" sz="1900" dirty="0"/>
              <a:t> </a:t>
            </a:r>
            <a:r>
              <a:rPr lang="tr-TR" sz="1900" dirty="0" err="1"/>
              <a:t>against</a:t>
            </a:r>
            <a:r>
              <a:rPr lang="tr-TR" sz="1900" dirty="0"/>
              <a:t> </a:t>
            </a:r>
            <a:r>
              <a:rPr lang="tr-TR" sz="1900" dirty="0" err="1"/>
              <a:t>the</a:t>
            </a:r>
            <a:r>
              <a:rPr lang="tr-TR" sz="1900" dirty="0"/>
              <a:t> </a:t>
            </a:r>
            <a:r>
              <a:rPr lang="tr-TR" sz="1900" dirty="0" err="1"/>
              <a:t>Victorian</a:t>
            </a:r>
            <a:r>
              <a:rPr lang="tr-TR" sz="1900" dirty="0"/>
              <a:t> </a:t>
            </a:r>
            <a:r>
              <a:rPr lang="tr-TR" sz="1900" dirty="0" err="1"/>
              <a:t>social</a:t>
            </a:r>
            <a:r>
              <a:rPr lang="tr-TR" sz="1900" dirty="0"/>
              <a:t> </a:t>
            </a:r>
            <a:r>
              <a:rPr lang="tr-TR" sz="1900" dirty="0" err="1"/>
              <a:t>norms</a:t>
            </a:r>
            <a:r>
              <a:rPr lang="tr-TR" sz="1900" dirty="0"/>
              <a:t>.</a:t>
            </a:r>
          </a:p>
          <a:p>
            <a:r>
              <a:rPr lang="tr-TR" sz="1900" dirty="0"/>
              <a:t> </a:t>
            </a:r>
            <a:r>
              <a:rPr lang="tr-TR" sz="1900" dirty="0" err="1"/>
              <a:t>Tess’s</a:t>
            </a:r>
            <a:r>
              <a:rPr lang="tr-TR" sz="1900" dirty="0"/>
              <a:t> </a:t>
            </a:r>
            <a:r>
              <a:rPr lang="tr-TR" sz="1900" dirty="0" err="1"/>
              <a:t>journey</a:t>
            </a:r>
            <a:r>
              <a:rPr lang="tr-TR" sz="1900" dirty="0"/>
              <a:t>(s) </a:t>
            </a:r>
            <a:r>
              <a:rPr lang="tr-TR" sz="1900" dirty="0" err="1"/>
              <a:t>explores</a:t>
            </a:r>
            <a:r>
              <a:rPr lang="tr-TR" sz="1900" dirty="0"/>
              <a:t> </a:t>
            </a:r>
            <a:r>
              <a:rPr lang="tr-TR" sz="1900" dirty="0" err="1"/>
              <a:t>innocence</a:t>
            </a:r>
            <a:r>
              <a:rPr lang="tr-TR" sz="1900" dirty="0"/>
              <a:t>, </a:t>
            </a:r>
            <a:r>
              <a:rPr lang="tr-TR" sz="1900" dirty="0" err="1"/>
              <a:t>endurance</a:t>
            </a:r>
            <a:r>
              <a:rPr lang="tr-TR" sz="1900" dirty="0"/>
              <a:t>, </a:t>
            </a:r>
            <a:r>
              <a:rPr lang="tr-TR" sz="1900" dirty="0" err="1"/>
              <a:t>and</a:t>
            </a:r>
            <a:r>
              <a:rPr lang="tr-TR" sz="1900" dirty="0"/>
              <a:t> </a:t>
            </a:r>
            <a:r>
              <a:rPr lang="tr-TR" sz="1900" dirty="0" err="1"/>
              <a:t>societal</a:t>
            </a:r>
            <a:r>
              <a:rPr lang="tr-TR" sz="1900" dirty="0"/>
              <a:t> </a:t>
            </a:r>
            <a:r>
              <a:rPr lang="tr-TR" sz="1900" dirty="0" err="1"/>
              <a:t>judgment</a:t>
            </a:r>
            <a:r>
              <a:rPr lang="tr-TR" sz="1900" dirty="0"/>
              <a:t>.</a:t>
            </a:r>
          </a:p>
          <a:p>
            <a:r>
              <a:rPr lang="tr-TR" sz="1900" dirty="0" err="1"/>
              <a:t>The</a:t>
            </a:r>
            <a:r>
              <a:rPr lang="tr-TR" sz="1900" dirty="0"/>
              <a:t> </a:t>
            </a:r>
            <a:r>
              <a:rPr lang="tr-TR" sz="1900" dirty="0" err="1"/>
              <a:t>novel</a:t>
            </a:r>
            <a:r>
              <a:rPr lang="tr-TR" sz="1900" dirty="0"/>
              <a:t> </a:t>
            </a:r>
            <a:r>
              <a:rPr lang="tr-TR" sz="1900" dirty="0" err="1"/>
              <a:t>addresses</a:t>
            </a:r>
            <a:r>
              <a:rPr lang="tr-TR" sz="1900" dirty="0"/>
              <a:t> </a:t>
            </a:r>
            <a:r>
              <a:rPr lang="tr-TR" sz="1900" dirty="0" err="1"/>
              <a:t>issues</a:t>
            </a:r>
            <a:r>
              <a:rPr lang="tr-TR" sz="1900" dirty="0"/>
              <a:t> of </a:t>
            </a:r>
            <a:r>
              <a:rPr lang="tr-TR" sz="1900" dirty="0" err="1"/>
              <a:t>purity</a:t>
            </a:r>
            <a:r>
              <a:rPr lang="tr-TR" sz="1900" dirty="0"/>
              <a:t>, </a:t>
            </a:r>
            <a:r>
              <a:rPr lang="tr-TR" sz="1900" dirty="0" err="1"/>
              <a:t>societal</a:t>
            </a:r>
            <a:r>
              <a:rPr lang="tr-TR" sz="1900" dirty="0"/>
              <a:t> </a:t>
            </a:r>
            <a:r>
              <a:rPr lang="tr-TR" sz="1900" dirty="0" err="1"/>
              <a:t>expectations</a:t>
            </a:r>
            <a:r>
              <a:rPr lang="tr-TR" sz="1900" dirty="0"/>
              <a:t>, </a:t>
            </a:r>
            <a:r>
              <a:rPr lang="tr-TR" sz="1900" dirty="0" err="1"/>
              <a:t>and</a:t>
            </a:r>
            <a:r>
              <a:rPr lang="tr-TR" sz="1900" dirty="0"/>
              <a:t> </a:t>
            </a:r>
            <a:r>
              <a:rPr lang="tr-TR" sz="1900" dirty="0" err="1"/>
              <a:t>nature</a:t>
            </a:r>
            <a:r>
              <a:rPr lang="tr-TR" sz="1900" dirty="0"/>
              <a:t>.</a:t>
            </a:r>
          </a:p>
          <a:p>
            <a:r>
              <a:rPr lang="tr-TR" sz="1900" dirty="0" err="1"/>
              <a:t>Fate</a:t>
            </a:r>
            <a:r>
              <a:rPr lang="tr-TR" sz="1900" dirty="0"/>
              <a:t> </a:t>
            </a:r>
            <a:r>
              <a:rPr lang="tr-TR" sz="1900" dirty="0" err="1"/>
              <a:t>Vs</a:t>
            </a:r>
            <a:r>
              <a:rPr lang="tr-TR" sz="1900" dirty="0"/>
              <a:t> </a:t>
            </a:r>
            <a:r>
              <a:rPr lang="tr-TR" sz="1900" dirty="0" err="1"/>
              <a:t>Free-will</a:t>
            </a:r>
            <a:endParaRPr lang="tr-TR" sz="1900" dirty="0"/>
          </a:p>
          <a:p>
            <a:r>
              <a:rPr lang="tr-TR" sz="1900" dirty="0" err="1"/>
              <a:t>Paganism</a:t>
            </a:r>
            <a:r>
              <a:rPr lang="tr-TR" sz="1900" dirty="0"/>
              <a:t> </a:t>
            </a:r>
            <a:r>
              <a:rPr lang="tr-TR" sz="1900" dirty="0" err="1"/>
              <a:t>vs</a:t>
            </a:r>
            <a:r>
              <a:rPr lang="tr-TR" sz="1900" dirty="0"/>
              <a:t> </a:t>
            </a:r>
            <a:r>
              <a:rPr lang="tr-TR" sz="1900" dirty="0" err="1"/>
              <a:t>Christianity</a:t>
            </a:r>
            <a:endParaRPr lang="tr-TR" sz="1900" dirty="0"/>
          </a:p>
          <a:p>
            <a:endParaRPr lang="tr-TR" sz="1900" dirty="0"/>
          </a:p>
        </p:txBody>
      </p:sp>
      <p:sp>
        <p:nvSpPr>
          <p:cNvPr id="2079" name="Rectangle 206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0" name="Rectangle 207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1" name="Rectangle 207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Tess of the D'Urbervilles – Tanıtım ...">
            <a:extLst>
              <a:ext uri="{FF2B5EF4-FFF2-40B4-BE49-F238E27FC236}">
                <a16:creationId xmlns:a16="http://schemas.microsoft.com/office/drawing/2014/main" id="{5C510EA5-1BEC-A1B3-0B49-9F16C9C5E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800" r="12586"/>
          <a:stretch/>
        </p:blipFill>
        <p:spPr bwMode="auto">
          <a:xfrm>
            <a:off x="7075967" y="1432565"/>
            <a:ext cx="4170530" cy="4024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813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341D4B7-8A53-4C37-8E33-372EAB5776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434" y="253548"/>
            <a:ext cx="5608934" cy="6102802"/>
          </a:xfrm>
          <a:prstGeom prst="rect">
            <a:avLst/>
          </a:prstGeom>
          <a:solidFill>
            <a:srgbClr val="AFABA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F47FB2C-691E-BC40-8E2D-032024690666}"/>
              </a:ext>
            </a:extLst>
          </p:cNvPr>
          <p:cNvSpPr>
            <a:spLocks noGrp="1"/>
          </p:cNvSpPr>
          <p:nvPr>
            <p:ph type="title"/>
          </p:nvPr>
        </p:nvSpPr>
        <p:spPr>
          <a:xfrm>
            <a:off x="6585283" y="420017"/>
            <a:ext cx="5069305" cy="5769864"/>
          </a:xfrm>
        </p:spPr>
        <p:txBody>
          <a:bodyPr vert="horz" lIns="91440" tIns="45720" rIns="91440" bIns="45720" rtlCol="0" anchor="ctr">
            <a:normAutofit/>
          </a:bodyPr>
          <a:lstStyle/>
          <a:p>
            <a:pPr marL="0" marR="0" lvl="0" indent="0" fontAlgn="auto">
              <a:spcAft>
                <a:spcPts val="0"/>
              </a:spcAft>
              <a:tabLst/>
              <a:defRPr/>
            </a:pPr>
            <a:r>
              <a:rPr kumimoji="0" lang="en-US" sz="1800" b="0" i="0" u="none" strike="noStrike" cap="none" spc="0" normalizeH="0" baseline="0" noProof="0" dirty="0">
                <a:ln>
                  <a:noFill/>
                </a:ln>
                <a:effectLst/>
                <a:uLnTx/>
                <a:uFillTx/>
              </a:rPr>
              <a:t>He has much in common with Joyce and Lawrance as with Dickens and George Eliot</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Realist in terms of presenting the life as it is with all the details*</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Modernist in terms of his associative suggestion and his abundant use of metaphors *</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Work scenes: </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Rabbits, hares, snakes, rats, mice, retreated inwards as into a fastness, unaware of the ephemeral nature of their refuge, and of the doom that awaited them later in the day when, their covert shrinking to a more and more horrible narrowness, they were huddled together, friends and foes, till the last few yards of upright </a:t>
            </a:r>
            <a:r>
              <a:rPr kumimoji="0" lang="en-US" sz="1800" b="1" i="0" u="none" strike="noStrike" cap="none" spc="0" normalizeH="0" baseline="0" noProof="0" dirty="0">
                <a:ln>
                  <a:noFill/>
                </a:ln>
                <a:effectLst/>
                <a:uLnTx/>
                <a:uFillTx/>
              </a:rPr>
              <a:t>wheat fell also under the teeth of the unerring reaper, and they were every one put to death by the sticks and stones of the harvesters</a:t>
            </a:r>
            <a:r>
              <a:rPr kumimoji="0" lang="en-US" sz="1800" b="0" i="0" u="none" strike="noStrike" cap="none" spc="0" normalizeH="0" baseline="0" noProof="0" dirty="0">
                <a:ln>
                  <a:noFill/>
                </a:ln>
                <a:effectLst/>
                <a:uLnTx/>
                <a:uFillTx/>
              </a:rPr>
              <a:t>. (p.77)</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Threshing scene</a:t>
            </a:r>
            <a:br>
              <a:rPr kumimoji="0" lang="en-US" sz="1800" b="0" i="0" u="none" strike="noStrike" cap="none" spc="0" normalizeH="0" baseline="0" noProof="0" dirty="0">
                <a:ln>
                  <a:noFill/>
                </a:ln>
                <a:effectLst/>
                <a:uLnTx/>
                <a:uFillTx/>
              </a:rPr>
            </a:br>
            <a:r>
              <a:rPr kumimoji="0" lang="en-US" sz="1800" b="0" i="0" u="none" strike="noStrike" cap="none" spc="0" normalizeH="0" baseline="0" noProof="0" dirty="0">
                <a:ln>
                  <a:noFill/>
                </a:ln>
                <a:effectLst/>
                <a:uLnTx/>
                <a:uFillTx/>
              </a:rPr>
              <a:t>Stonehenge</a:t>
            </a:r>
            <a:endParaRPr lang="en-US" sz="1800" dirty="0"/>
          </a:p>
        </p:txBody>
      </p:sp>
      <p:sp>
        <p:nvSpPr>
          <p:cNvPr id="11" name="Rectangle 10">
            <a:extLst>
              <a:ext uri="{FF2B5EF4-FFF2-40B4-BE49-F238E27FC236}">
                <a16:creationId xmlns:a16="http://schemas.microsoft.com/office/drawing/2014/main" id="{B630B15B-CFE8-4FE5-8F6E-666207C945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102802"/>
          </a:xfrm>
          <a:prstGeom prst="rect">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3" name="Rectangle 12">
            <a:extLst>
              <a:ext uri="{FF2B5EF4-FFF2-40B4-BE49-F238E27FC236}">
                <a16:creationId xmlns:a16="http://schemas.microsoft.com/office/drawing/2014/main" id="{2B51AAA3-DDFE-48DE-AF38-BE32846EC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848" y="420017"/>
            <a:ext cx="5532146" cy="5769864"/>
          </a:xfrm>
          <a:prstGeom prst="rect">
            <a:avLst/>
          </a:prstGeom>
          <a:noFill/>
          <a:ln w="6350" cap="sq" cmpd="sng" algn="ctr">
            <a:solidFill>
              <a:srgbClr val="404040"/>
            </a:solidFill>
            <a:prstDash val="solid"/>
            <a:miter lim="800000"/>
          </a:ln>
          <a:effectLst/>
        </p:spPr>
        <p:txBody>
          <a:bodyPr/>
          <a:lstStyle/>
          <a:p>
            <a:endParaRPr lang="tr-TR"/>
          </a:p>
        </p:txBody>
      </p:sp>
      <p:pic>
        <p:nvPicPr>
          <p:cNvPr id="4" name="Picture 2" descr="Stonehenge is Such a Big Deal ...">
            <a:extLst>
              <a:ext uri="{FF2B5EF4-FFF2-40B4-BE49-F238E27FC236}">
                <a16:creationId xmlns:a16="http://schemas.microsoft.com/office/drawing/2014/main" id="{13DD7E86-E34B-2EF3-8C8B-4943E08C13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221" r="12392" b="1"/>
          <a:stretch/>
        </p:blipFill>
        <p:spPr bwMode="auto">
          <a:xfrm>
            <a:off x="725707" y="740057"/>
            <a:ext cx="4886429" cy="5129784"/>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1D88BD04-2F5D-CD53-108F-79A22F1BEE14}"/>
              </a:ext>
            </a:extLst>
          </p:cNvPr>
          <p:cNvSpPr txBox="1"/>
          <p:nvPr/>
        </p:nvSpPr>
        <p:spPr>
          <a:xfrm>
            <a:off x="7912521" y="555391"/>
            <a:ext cx="2414828" cy="369332"/>
          </a:xfrm>
          <a:prstGeom prst="rect">
            <a:avLst/>
          </a:prstGeom>
          <a:noFill/>
        </p:spPr>
        <p:txBody>
          <a:bodyPr wrap="none" rtlCol="0">
            <a:spAutoFit/>
          </a:bodyPr>
          <a:lstStyle/>
          <a:p>
            <a:r>
              <a:rPr lang="tr-TR" dirty="0" err="1"/>
              <a:t>Victorian</a:t>
            </a:r>
            <a:r>
              <a:rPr lang="tr-TR" dirty="0"/>
              <a:t> </a:t>
            </a:r>
            <a:r>
              <a:rPr lang="tr-TR" dirty="0" err="1"/>
              <a:t>Vs</a:t>
            </a:r>
            <a:r>
              <a:rPr lang="tr-TR" dirty="0"/>
              <a:t> </a:t>
            </a:r>
            <a:r>
              <a:rPr lang="tr-TR" dirty="0" err="1"/>
              <a:t>Modernist</a:t>
            </a:r>
            <a:endParaRPr lang="tr-TR" dirty="0"/>
          </a:p>
        </p:txBody>
      </p:sp>
    </p:spTree>
    <p:extLst>
      <p:ext uri="{BB962C8B-B14F-4D97-AF65-F5344CB8AC3E}">
        <p14:creationId xmlns:p14="http://schemas.microsoft.com/office/powerpoint/2010/main" val="385159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7D4259-6E1B-F636-93F8-EA76476AB509}"/>
              </a:ext>
            </a:extLst>
          </p:cNvPr>
          <p:cNvSpPr>
            <a:spLocks noGrp="1"/>
          </p:cNvSpPr>
          <p:nvPr>
            <p:ph type="title"/>
          </p:nvPr>
        </p:nvSpPr>
        <p:spPr/>
        <p:txBody>
          <a:bodyPr/>
          <a:lstStyle/>
          <a:p>
            <a:r>
              <a:rPr lang="tr-TR" dirty="0"/>
              <a:t>TESS DURBEYFIELD</a:t>
            </a:r>
          </a:p>
        </p:txBody>
      </p:sp>
      <p:sp>
        <p:nvSpPr>
          <p:cNvPr id="3" name="İçerik Yer Tutucusu 2">
            <a:extLst>
              <a:ext uri="{FF2B5EF4-FFF2-40B4-BE49-F238E27FC236}">
                <a16:creationId xmlns:a16="http://schemas.microsoft.com/office/drawing/2014/main" id="{ED104260-5716-AA49-20F4-C433DBEB870A}"/>
              </a:ext>
            </a:extLst>
          </p:cNvPr>
          <p:cNvSpPr>
            <a:spLocks noGrp="1"/>
          </p:cNvSpPr>
          <p:nvPr>
            <p:ph idx="1"/>
          </p:nvPr>
        </p:nvSpPr>
        <p:spPr/>
        <p:txBody>
          <a:bodyPr>
            <a:normAutofit fontScale="55000" lnSpcReduction="20000"/>
          </a:bodyPr>
          <a:lstStyle/>
          <a:p>
            <a:r>
              <a:rPr lang="tr-TR" dirty="0" err="1"/>
              <a:t>Very</a:t>
            </a:r>
            <a:r>
              <a:rPr lang="tr-TR" dirty="0"/>
              <a:t> </a:t>
            </a:r>
            <a:r>
              <a:rPr lang="tr-TR" dirty="0" err="1"/>
              <a:t>close</a:t>
            </a:r>
            <a:r>
              <a:rPr lang="tr-TR" dirty="0"/>
              <a:t> </a:t>
            </a:r>
            <a:r>
              <a:rPr lang="tr-TR" dirty="0" err="1"/>
              <a:t>to</a:t>
            </a:r>
            <a:r>
              <a:rPr lang="tr-TR" dirty="0"/>
              <a:t> </a:t>
            </a:r>
            <a:r>
              <a:rPr lang="tr-TR" dirty="0" err="1"/>
              <a:t>nature</a:t>
            </a:r>
            <a:endParaRPr lang="tr-TR" dirty="0"/>
          </a:p>
          <a:p>
            <a:r>
              <a:rPr lang="tr-TR" b="0" i="0" dirty="0">
                <a:effectLst/>
                <a:latin typeface="Times New Roman" panose="02020603050405020304" pitchFamily="18" charset="0"/>
              </a:rPr>
              <a:t>«a </a:t>
            </a:r>
            <a:r>
              <a:rPr lang="tr-TR" b="0" i="0" dirty="0" err="1">
                <a:effectLst/>
                <a:latin typeface="Times New Roman" panose="02020603050405020304" pitchFamily="18" charset="0"/>
              </a:rPr>
              <a:t>peasant</a:t>
            </a:r>
            <a:r>
              <a:rPr lang="tr-TR" b="0" i="0" dirty="0">
                <a:effectLst/>
                <a:latin typeface="Times New Roman" panose="02020603050405020304" pitchFamily="18" charset="0"/>
              </a:rPr>
              <a:t> </a:t>
            </a:r>
            <a:r>
              <a:rPr lang="tr-TR" b="0" i="0" dirty="0" err="1">
                <a:effectLst/>
                <a:latin typeface="Times New Roman" panose="02020603050405020304" pitchFamily="18" charset="0"/>
              </a:rPr>
              <a:t>by</a:t>
            </a:r>
            <a:r>
              <a:rPr lang="tr-TR" b="0" i="0" dirty="0">
                <a:effectLst/>
                <a:latin typeface="Times New Roman" panose="02020603050405020304" pitchFamily="18" charset="0"/>
              </a:rPr>
              <a:t> </a:t>
            </a:r>
            <a:r>
              <a:rPr lang="tr-TR" b="0" i="0" dirty="0" err="1">
                <a:effectLst/>
                <a:latin typeface="Times New Roman" panose="02020603050405020304" pitchFamily="18" charset="0"/>
              </a:rPr>
              <a:t>position</a:t>
            </a:r>
            <a:r>
              <a:rPr lang="tr-TR" b="0" i="0" dirty="0">
                <a:effectLst/>
                <a:latin typeface="Times New Roman" panose="02020603050405020304" pitchFamily="18" charset="0"/>
              </a:rPr>
              <a:t>, not </a:t>
            </a:r>
            <a:r>
              <a:rPr lang="tr-TR" b="0" i="0" dirty="0" err="1">
                <a:effectLst/>
                <a:latin typeface="Times New Roman" panose="02020603050405020304" pitchFamily="18" charset="0"/>
              </a:rPr>
              <a:t>by</a:t>
            </a:r>
            <a:r>
              <a:rPr lang="tr-TR" b="0" i="0" dirty="0">
                <a:effectLst/>
                <a:latin typeface="Times New Roman" panose="02020603050405020304" pitchFamily="18" charset="0"/>
              </a:rPr>
              <a:t> </a:t>
            </a:r>
            <a:r>
              <a:rPr lang="tr-TR" b="0" i="0" dirty="0" err="1">
                <a:effectLst/>
                <a:latin typeface="Times New Roman" panose="02020603050405020304" pitchFamily="18" charset="0"/>
              </a:rPr>
              <a:t>nature</a:t>
            </a:r>
            <a:r>
              <a:rPr lang="tr-TR" b="0" i="0" dirty="0">
                <a:effectLst/>
                <a:latin typeface="Times New Roman" panose="02020603050405020304" pitchFamily="18" charset="0"/>
              </a:rPr>
              <a:t>!»</a:t>
            </a:r>
          </a:p>
          <a:p>
            <a:r>
              <a:rPr lang="tr-TR" dirty="0">
                <a:solidFill>
                  <a:srgbClr val="000000"/>
                </a:solidFill>
                <a:latin typeface="latoregular"/>
              </a:rPr>
              <a:t>«</a:t>
            </a:r>
            <a:r>
              <a:rPr lang="tr-TR" b="0" i="0" dirty="0" err="1">
                <a:solidFill>
                  <a:srgbClr val="000000"/>
                </a:solidFill>
                <a:effectLst/>
                <a:latin typeface="latoregular"/>
              </a:rPr>
              <a:t>Why</a:t>
            </a:r>
            <a:r>
              <a:rPr lang="tr-TR" b="0" i="0" dirty="0">
                <a:solidFill>
                  <a:srgbClr val="000000"/>
                </a:solidFill>
                <a:effectLst/>
                <a:latin typeface="latoregular"/>
              </a:rPr>
              <a:t> </a:t>
            </a:r>
            <a:r>
              <a:rPr lang="tr-TR" b="0" i="0" dirty="0" err="1">
                <a:solidFill>
                  <a:srgbClr val="000000"/>
                </a:solidFill>
                <a:effectLst/>
                <a:latin typeface="latoregular"/>
              </a:rPr>
              <a:t>didn't</a:t>
            </a:r>
            <a:r>
              <a:rPr lang="tr-TR" b="0" i="0" dirty="0">
                <a:solidFill>
                  <a:srgbClr val="000000"/>
                </a:solidFill>
                <a:effectLst/>
                <a:latin typeface="latoregular"/>
              </a:rPr>
              <a:t> </a:t>
            </a:r>
            <a:r>
              <a:rPr lang="tr-TR" b="0" i="0" dirty="0" err="1">
                <a:solidFill>
                  <a:srgbClr val="000000"/>
                </a:solidFill>
                <a:effectLst/>
                <a:latin typeface="latoregular"/>
              </a:rPr>
              <a:t>you</a:t>
            </a:r>
            <a:r>
              <a:rPr lang="tr-TR" b="0" i="0" dirty="0">
                <a:solidFill>
                  <a:srgbClr val="000000"/>
                </a:solidFill>
                <a:effectLst/>
                <a:latin typeface="latoregular"/>
              </a:rPr>
              <a:t> </a:t>
            </a:r>
            <a:r>
              <a:rPr lang="tr-TR" b="0" i="0" dirty="0" err="1">
                <a:solidFill>
                  <a:srgbClr val="000000"/>
                </a:solidFill>
                <a:effectLst/>
                <a:latin typeface="latoregular"/>
              </a:rPr>
              <a:t>tell</a:t>
            </a:r>
            <a:r>
              <a:rPr lang="tr-TR" b="0" i="0" dirty="0">
                <a:solidFill>
                  <a:srgbClr val="000000"/>
                </a:solidFill>
                <a:effectLst/>
                <a:latin typeface="latoregular"/>
              </a:rPr>
              <a:t> me </a:t>
            </a:r>
            <a:r>
              <a:rPr lang="tr-TR" b="0" i="0" dirty="0" err="1">
                <a:solidFill>
                  <a:srgbClr val="000000"/>
                </a:solidFill>
                <a:effectLst/>
                <a:latin typeface="latoregular"/>
              </a:rPr>
              <a:t>there</a:t>
            </a:r>
            <a:r>
              <a:rPr lang="tr-TR" b="0" i="0" dirty="0">
                <a:solidFill>
                  <a:srgbClr val="000000"/>
                </a:solidFill>
                <a:effectLst/>
                <a:latin typeface="latoregular"/>
              </a:rPr>
              <a:t> </a:t>
            </a:r>
            <a:r>
              <a:rPr lang="tr-TR" b="0" i="0" dirty="0" err="1">
                <a:solidFill>
                  <a:srgbClr val="000000"/>
                </a:solidFill>
                <a:effectLst/>
                <a:latin typeface="latoregular"/>
              </a:rPr>
              <a:t>was</a:t>
            </a:r>
            <a:r>
              <a:rPr lang="tr-TR" b="0" i="0" dirty="0">
                <a:solidFill>
                  <a:srgbClr val="000000"/>
                </a:solidFill>
                <a:effectLst/>
                <a:latin typeface="latoregular"/>
              </a:rPr>
              <a:t> </a:t>
            </a:r>
            <a:r>
              <a:rPr lang="tr-TR" b="0" i="0" dirty="0" err="1">
                <a:solidFill>
                  <a:srgbClr val="000000"/>
                </a:solidFill>
                <a:effectLst/>
                <a:latin typeface="latoregular"/>
              </a:rPr>
              <a:t>danger</a:t>
            </a:r>
            <a:r>
              <a:rPr lang="tr-TR" b="0" i="0" dirty="0">
                <a:solidFill>
                  <a:srgbClr val="000000"/>
                </a:solidFill>
                <a:effectLst/>
                <a:latin typeface="latoregular"/>
              </a:rPr>
              <a:t> in men-folk?»</a:t>
            </a:r>
          </a:p>
          <a:p>
            <a:r>
              <a:rPr lang="tr-TR" b="0" i="0" dirty="0">
                <a:solidFill>
                  <a:srgbClr val="000000"/>
                </a:solidFill>
                <a:effectLst/>
                <a:latin typeface="latoregular"/>
              </a:rPr>
              <a:t>«</a:t>
            </a:r>
            <a:r>
              <a:rPr lang="tr-TR" b="0" i="0" dirty="0" err="1">
                <a:solidFill>
                  <a:srgbClr val="000000"/>
                </a:solidFill>
                <a:effectLst/>
                <a:latin typeface="latoregular"/>
              </a:rPr>
              <a:t>You</a:t>
            </a:r>
            <a:r>
              <a:rPr lang="tr-TR" b="0" i="0" dirty="0">
                <a:solidFill>
                  <a:srgbClr val="000000"/>
                </a:solidFill>
                <a:effectLst/>
                <a:latin typeface="latoregular"/>
              </a:rPr>
              <a:t> </a:t>
            </a:r>
            <a:r>
              <a:rPr lang="tr-TR" b="0" i="0" dirty="0" err="1">
                <a:solidFill>
                  <a:srgbClr val="000000"/>
                </a:solidFill>
                <a:effectLst/>
                <a:latin typeface="latoregular"/>
              </a:rPr>
              <a:t>temptress</a:t>
            </a:r>
            <a:r>
              <a:rPr lang="tr-TR" b="0" i="0" dirty="0">
                <a:solidFill>
                  <a:srgbClr val="000000"/>
                </a:solidFill>
                <a:effectLst/>
                <a:latin typeface="latoregular"/>
              </a:rPr>
              <a:t>, </a:t>
            </a:r>
            <a:r>
              <a:rPr lang="tr-TR" b="0" i="0" dirty="0" err="1">
                <a:solidFill>
                  <a:srgbClr val="000000"/>
                </a:solidFill>
                <a:effectLst/>
                <a:latin typeface="latoregular"/>
              </a:rPr>
              <a:t>tess</a:t>
            </a:r>
            <a:r>
              <a:rPr lang="tr-TR" b="0" i="0" dirty="0">
                <a:solidFill>
                  <a:srgbClr val="000000"/>
                </a:solidFill>
                <a:effectLst/>
                <a:latin typeface="latoregular"/>
              </a:rPr>
              <a:t>; </a:t>
            </a:r>
            <a:r>
              <a:rPr lang="tr-TR" b="0" i="0" dirty="0" err="1">
                <a:solidFill>
                  <a:srgbClr val="000000"/>
                </a:solidFill>
                <a:effectLst/>
                <a:latin typeface="latoregular"/>
              </a:rPr>
              <a:t>you</a:t>
            </a:r>
            <a:r>
              <a:rPr lang="tr-TR" b="0" i="0" dirty="0">
                <a:solidFill>
                  <a:srgbClr val="000000"/>
                </a:solidFill>
                <a:effectLst/>
                <a:latin typeface="latoregular"/>
              </a:rPr>
              <a:t> </a:t>
            </a:r>
            <a:r>
              <a:rPr lang="tr-TR" b="0" i="0" dirty="0" err="1">
                <a:solidFill>
                  <a:srgbClr val="000000"/>
                </a:solidFill>
                <a:effectLst/>
                <a:latin typeface="latoregular"/>
              </a:rPr>
              <a:t>dear</a:t>
            </a:r>
            <a:r>
              <a:rPr lang="tr-TR" b="0" i="0" dirty="0">
                <a:solidFill>
                  <a:srgbClr val="000000"/>
                </a:solidFill>
                <a:effectLst/>
                <a:latin typeface="latoregular"/>
              </a:rPr>
              <a:t> </a:t>
            </a:r>
            <a:r>
              <a:rPr lang="tr-TR" b="0" i="0" dirty="0" err="1">
                <a:solidFill>
                  <a:srgbClr val="000000"/>
                </a:solidFill>
                <a:effectLst/>
                <a:latin typeface="latoregular"/>
              </a:rPr>
              <a:t>damned</a:t>
            </a:r>
            <a:r>
              <a:rPr lang="tr-TR" b="0" i="0" dirty="0">
                <a:solidFill>
                  <a:srgbClr val="000000"/>
                </a:solidFill>
                <a:effectLst/>
                <a:latin typeface="latoregular"/>
              </a:rPr>
              <a:t> </a:t>
            </a:r>
            <a:r>
              <a:rPr lang="tr-TR" b="0" i="0" dirty="0" err="1">
                <a:solidFill>
                  <a:srgbClr val="000000"/>
                </a:solidFill>
                <a:effectLst/>
                <a:latin typeface="latoregular"/>
              </a:rPr>
              <a:t>witch</a:t>
            </a:r>
            <a:r>
              <a:rPr lang="tr-TR" b="0" i="0" dirty="0">
                <a:solidFill>
                  <a:srgbClr val="000000"/>
                </a:solidFill>
                <a:effectLst/>
                <a:latin typeface="latoregular"/>
              </a:rPr>
              <a:t> of </a:t>
            </a:r>
            <a:r>
              <a:rPr lang="tr-TR" b="0" i="0" dirty="0" err="1">
                <a:solidFill>
                  <a:srgbClr val="000000"/>
                </a:solidFill>
                <a:effectLst/>
                <a:latin typeface="latoregular"/>
              </a:rPr>
              <a:t>Babylon</a:t>
            </a:r>
            <a:r>
              <a:rPr lang="tr-TR" b="0" i="0" dirty="0">
                <a:solidFill>
                  <a:srgbClr val="000000"/>
                </a:solidFill>
                <a:effectLst/>
                <a:latin typeface="latoregular"/>
              </a:rPr>
              <a:t>»</a:t>
            </a:r>
          </a:p>
          <a:p>
            <a:r>
              <a:rPr lang="tr-TR" sz="2800" dirty="0" err="1"/>
              <a:t>Almost</a:t>
            </a:r>
            <a:r>
              <a:rPr lang="tr-TR" sz="2800" dirty="0"/>
              <a:t> at a </a:t>
            </a:r>
            <a:r>
              <a:rPr lang="tr-TR" sz="2800" dirty="0" err="1"/>
              <a:t>leap</a:t>
            </a:r>
            <a:r>
              <a:rPr lang="tr-TR" sz="2800" dirty="0"/>
              <a:t> </a:t>
            </a:r>
            <a:r>
              <a:rPr lang="tr-TR" sz="2800" dirty="0" err="1"/>
              <a:t>Tess</a:t>
            </a:r>
            <a:r>
              <a:rPr lang="tr-TR" sz="2800" dirty="0"/>
              <a:t> </a:t>
            </a:r>
            <a:r>
              <a:rPr lang="tr-TR" sz="2800" dirty="0" err="1"/>
              <a:t>thus</a:t>
            </a:r>
            <a:r>
              <a:rPr lang="tr-TR" sz="2800" dirty="0"/>
              <a:t> </a:t>
            </a:r>
            <a:r>
              <a:rPr lang="tr-TR" sz="2800" dirty="0" err="1"/>
              <a:t>changed</a:t>
            </a:r>
            <a:r>
              <a:rPr lang="tr-TR" sz="2800" dirty="0"/>
              <a:t> </a:t>
            </a:r>
            <a:r>
              <a:rPr lang="tr-TR" sz="2800" dirty="0" err="1"/>
              <a:t>from</a:t>
            </a:r>
            <a:r>
              <a:rPr lang="tr-TR" sz="2800" dirty="0"/>
              <a:t> </a:t>
            </a:r>
            <a:r>
              <a:rPr lang="tr-TR" sz="2800" dirty="0" err="1"/>
              <a:t>simple</a:t>
            </a:r>
            <a:r>
              <a:rPr lang="tr-TR" sz="2800" dirty="0"/>
              <a:t> </a:t>
            </a:r>
            <a:r>
              <a:rPr lang="tr-TR" sz="2800" dirty="0" err="1"/>
              <a:t>girl</a:t>
            </a:r>
            <a:r>
              <a:rPr lang="tr-TR" sz="2800" dirty="0"/>
              <a:t> </a:t>
            </a:r>
            <a:r>
              <a:rPr lang="tr-TR" sz="2800" dirty="0" err="1"/>
              <a:t>to</a:t>
            </a:r>
            <a:r>
              <a:rPr lang="tr-TR" sz="2800" dirty="0"/>
              <a:t> </a:t>
            </a:r>
            <a:r>
              <a:rPr lang="tr-TR" sz="2800" dirty="0" err="1"/>
              <a:t>complex</a:t>
            </a:r>
            <a:r>
              <a:rPr lang="tr-TR" sz="2800" dirty="0"/>
              <a:t> </a:t>
            </a:r>
            <a:r>
              <a:rPr lang="tr-TR" sz="2800" dirty="0" err="1"/>
              <a:t>woman</a:t>
            </a:r>
            <a:r>
              <a:rPr lang="tr-TR" sz="2800" dirty="0"/>
              <a:t>. </a:t>
            </a:r>
            <a:r>
              <a:rPr lang="tr-TR" sz="2800" dirty="0" err="1"/>
              <a:t>Symbols</a:t>
            </a:r>
            <a:r>
              <a:rPr lang="tr-TR" sz="2800" dirty="0"/>
              <a:t> of </a:t>
            </a:r>
            <a:r>
              <a:rPr lang="tr-TR" sz="2800" dirty="0" err="1"/>
              <a:t>reflectiveness</a:t>
            </a:r>
            <a:r>
              <a:rPr lang="tr-TR" sz="2800" dirty="0"/>
              <a:t> </a:t>
            </a:r>
            <a:r>
              <a:rPr lang="tr-TR" sz="2800" dirty="0" err="1"/>
              <a:t>passed</a:t>
            </a:r>
            <a:r>
              <a:rPr lang="tr-TR" sz="2800" dirty="0"/>
              <a:t> </a:t>
            </a:r>
            <a:r>
              <a:rPr lang="tr-TR" sz="2800" dirty="0" err="1"/>
              <a:t>into</a:t>
            </a:r>
            <a:r>
              <a:rPr lang="tr-TR" sz="2800" dirty="0"/>
              <a:t> her </a:t>
            </a:r>
            <a:r>
              <a:rPr lang="tr-TR" sz="2800" dirty="0" err="1"/>
              <a:t>face</a:t>
            </a:r>
            <a:r>
              <a:rPr lang="tr-TR" sz="2800" dirty="0"/>
              <a:t>, </a:t>
            </a:r>
            <a:r>
              <a:rPr lang="tr-TR" sz="2800" dirty="0" err="1"/>
              <a:t>and</a:t>
            </a:r>
            <a:r>
              <a:rPr lang="tr-TR" sz="2800" dirty="0"/>
              <a:t> a </a:t>
            </a:r>
            <a:r>
              <a:rPr lang="tr-TR" sz="2800" dirty="0" err="1"/>
              <a:t>note</a:t>
            </a:r>
            <a:r>
              <a:rPr lang="tr-TR" sz="2800" dirty="0"/>
              <a:t> of </a:t>
            </a:r>
            <a:r>
              <a:rPr lang="tr-TR" sz="2800" dirty="0" err="1"/>
              <a:t>tragedy</a:t>
            </a:r>
            <a:r>
              <a:rPr lang="tr-TR" sz="2800" dirty="0"/>
              <a:t> at </a:t>
            </a:r>
            <a:r>
              <a:rPr lang="tr-TR" sz="2800" dirty="0" err="1"/>
              <a:t>times</a:t>
            </a:r>
            <a:r>
              <a:rPr lang="tr-TR" sz="2800" dirty="0"/>
              <a:t> </a:t>
            </a:r>
            <a:r>
              <a:rPr lang="tr-TR" sz="2800" dirty="0" err="1"/>
              <a:t>into</a:t>
            </a:r>
            <a:r>
              <a:rPr lang="tr-TR" sz="2800" dirty="0"/>
              <a:t> her </a:t>
            </a:r>
            <a:r>
              <a:rPr lang="tr-TR" sz="2800" dirty="0" err="1"/>
              <a:t>voice</a:t>
            </a:r>
            <a:r>
              <a:rPr lang="tr-TR" sz="2800" dirty="0"/>
              <a:t>. Her </a:t>
            </a:r>
            <a:r>
              <a:rPr lang="tr-TR" sz="2800" dirty="0" err="1"/>
              <a:t>eyes</a:t>
            </a:r>
            <a:r>
              <a:rPr lang="tr-TR" sz="2800" dirty="0"/>
              <a:t> </a:t>
            </a:r>
            <a:r>
              <a:rPr lang="tr-TR" sz="2800" dirty="0" err="1"/>
              <a:t>grew</a:t>
            </a:r>
            <a:r>
              <a:rPr lang="tr-TR" sz="2800" dirty="0"/>
              <a:t> </a:t>
            </a:r>
            <a:r>
              <a:rPr lang="tr-TR" sz="2800" dirty="0" err="1"/>
              <a:t>larger</a:t>
            </a:r>
            <a:r>
              <a:rPr lang="tr-TR" sz="2800" dirty="0"/>
              <a:t> </a:t>
            </a:r>
            <a:r>
              <a:rPr lang="tr-TR" sz="2800" dirty="0" err="1"/>
              <a:t>and</a:t>
            </a:r>
            <a:r>
              <a:rPr lang="tr-TR" sz="2800" dirty="0"/>
              <a:t> </a:t>
            </a:r>
            <a:r>
              <a:rPr lang="tr-TR" sz="2800" dirty="0" err="1"/>
              <a:t>more</a:t>
            </a:r>
            <a:r>
              <a:rPr lang="tr-TR" sz="2800" dirty="0"/>
              <a:t> </a:t>
            </a:r>
            <a:r>
              <a:rPr lang="tr-TR" sz="2800" dirty="0" err="1"/>
              <a:t>eloquent</a:t>
            </a:r>
            <a:r>
              <a:rPr lang="tr-TR" sz="2800" dirty="0"/>
              <a:t>. </a:t>
            </a:r>
            <a:r>
              <a:rPr lang="tr-TR" sz="2800" dirty="0" err="1"/>
              <a:t>She</a:t>
            </a:r>
            <a:r>
              <a:rPr lang="tr-TR" sz="2800" dirty="0"/>
              <a:t> </a:t>
            </a:r>
            <a:r>
              <a:rPr lang="tr-TR" sz="2800" dirty="0" err="1"/>
              <a:t>became</a:t>
            </a:r>
            <a:r>
              <a:rPr lang="tr-TR" sz="2800" dirty="0"/>
              <a:t> </a:t>
            </a:r>
            <a:r>
              <a:rPr lang="tr-TR" sz="2800" dirty="0" err="1"/>
              <a:t>what</a:t>
            </a:r>
            <a:r>
              <a:rPr lang="tr-TR" sz="2800" dirty="0"/>
              <a:t> </a:t>
            </a:r>
            <a:r>
              <a:rPr lang="tr-TR" sz="2800" dirty="0" err="1"/>
              <a:t>would</a:t>
            </a:r>
            <a:r>
              <a:rPr lang="tr-TR" sz="2800" dirty="0"/>
              <a:t> </a:t>
            </a:r>
            <a:r>
              <a:rPr lang="tr-TR" sz="2800" dirty="0" err="1"/>
              <a:t>have</a:t>
            </a:r>
            <a:r>
              <a:rPr lang="tr-TR" sz="2800" dirty="0"/>
              <a:t> </a:t>
            </a:r>
            <a:r>
              <a:rPr lang="tr-TR" sz="2800" dirty="0" err="1"/>
              <a:t>been</a:t>
            </a:r>
            <a:r>
              <a:rPr lang="tr-TR" sz="2800" dirty="0"/>
              <a:t> </a:t>
            </a:r>
            <a:r>
              <a:rPr lang="tr-TR" sz="2800" dirty="0" err="1"/>
              <a:t>called</a:t>
            </a:r>
            <a:r>
              <a:rPr lang="tr-TR" sz="2800" dirty="0"/>
              <a:t> a </a:t>
            </a:r>
            <a:r>
              <a:rPr lang="tr-TR" sz="2800" dirty="0" err="1"/>
              <a:t>fine</a:t>
            </a:r>
            <a:r>
              <a:rPr lang="tr-TR" sz="2800" dirty="0"/>
              <a:t> </a:t>
            </a:r>
            <a:r>
              <a:rPr lang="tr-TR" sz="2800" dirty="0" err="1"/>
              <a:t>creature</a:t>
            </a:r>
            <a:r>
              <a:rPr lang="tr-TR" sz="2800" dirty="0"/>
              <a:t>; her </a:t>
            </a:r>
            <a:r>
              <a:rPr lang="tr-TR" sz="2800" dirty="0" err="1"/>
              <a:t>aspect</a:t>
            </a:r>
            <a:r>
              <a:rPr lang="tr-TR" sz="2800" dirty="0"/>
              <a:t> </a:t>
            </a:r>
            <a:r>
              <a:rPr lang="tr-TR" sz="2800" dirty="0" err="1"/>
              <a:t>was</a:t>
            </a:r>
            <a:r>
              <a:rPr lang="tr-TR" sz="2800" dirty="0"/>
              <a:t> </a:t>
            </a:r>
            <a:r>
              <a:rPr lang="tr-TR" sz="2800" dirty="0" err="1"/>
              <a:t>fair</a:t>
            </a:r>
            <a:r>
              <a:rPr lang="tr-TR" sz="2800" dirty="0"/>
              <a:t> </a:t>
            </a:r>
            <a:r>
              <a:rPr lang="tr-TR" sz="2800" dirty="0" err="1"/>
              <a:t>and</a:t>
            </a:r>
            <a:r>
              <a:rPr lang="tr-TR" sz="2800" dirty="0"/>
              <a:t> </a:t>
            </a:r>
            <a:r>
              <a:rPr lang="tr-TR" sz="2800" dirty="0" err="1"/>
              <a:t>arresting</a:t>
            </a:r>
            <a:r>
              <a:rPr lang="tr-TR" sz="2800" dirty="0"/>
              <a:t>; her </a:t>
            </a:r>
            <a:r>
              <a:rPr lang="tr-TR" sz="2800" dirty="0" err="1"/>
              <a:t>soul</a:t>
            </a:r>
            <a:r>
              <a:rPr lang="tr-TR" sz="2800" dirty="0"/>
              <a:t> </a:t>
            </a:r>
            <a:r>
              <a:rPr lang="tr-TR" sz="2800" dirty="0" err="1"/>
              <a:t>that</a:t>
            </a:r>
            <a:r>
              <a:rPr lang="tr-TR" sz="2800" dirty="0"/>
              <a:t> of a </a:t>
            </a:r>
            <a:r>
              <a:rPr lang="tr-TR" sz="2800" dirty="0" err="1"/>
              <a:t>woman</a:t>
            </a:r>
            <a:r>
              <a:rPr lang="tr-TR" sz="2800" dirty="0"/>
              <a:t> </a:t>
            </a:r>
            <a:r>
              <a:rPr lang="tr-TR" sz="2800" dirty="0" err="1"/>
              <a:t>whom</a:t>
            </a:r>
            <a:r>
              <a:rPr lang="tr-TR" sz="2800" dirty="0"/>
              <a:t> </a:t>
            </a:r>
            <a:r>
              <a:rPr lang="tr-TR" sz="2800" dirty="0" err="1"/>
              <a:t>the</a:t>
            </a:r>
            <a:r>
              <a:rPr lang="tr-TR" sz="2800" dirty="0"/>
              <a:t> </a:t>
            </a:r>
            <a:r>
              <a:rPr lang="tr-TR" sz="2800" dirty="0" err="1"/>
              <a:t>turbulent</a:t>
            </a:r>
            <a:r>
              <a:rPr lang="tr-TR" sz="2800" dirty="0"/>
              <a:t> </a:t>
            </a:r>
            <a:r>
              <a:rPr lang="tr-TR" sz="2800" dirty="0" err="1"/>
              <a:t>experiences</a:t>
            </a:r>
            <a:r>
              <a:rPr lang="tr-TR" sz="2800" dirty="0"/>
              <a:t> of </a:t>
            </a:r>
            <a:r>
              <a:rPr lang="tr-TR" sz="2800" dirty="0" err="1"/>
              <a:t>the</a:t>
            </a:r>
            <a:r>
              <a:rPr lang="tr-TR" sz="2800" dirty="0"/>
              <a:t> </a:t>
            </a:r>
            <a:r>
              <a:rPr lang="tr-TR" sz="2800" dirty="0" err="1"/>
              <a:t>last</a:t>
            </a:r>
            <a:r>
              <a:rPr lang="tr-TR" sz="2800" dirty="0"/>
              <a:t> </a:t>
            </a:r>
            <a:r>
              <a:rPr lang="tr-TR" sz="2800" dirty="0" err="1"/>
              <a:t>year</a:t>
            </a:r>
            <a:r>
              <a:rPr lang="tr-TR" sz="2800" dirty="0"/>
              <a:t> </a:t>
            </a:r>
            <a:r>
              <a:rPr lang="tr-TR" sz="2800" dirty="0" err="1"/>
              <a:t>or</a:t>
            </a:r>
            <a:r>
              <a:rPr lang="tr-TR" sz="2800" dirty="0"/>
              <a:t> two had </a:t>
            </a:r>
            <a:r>
              <a:rPr lang="tr-TR" sz="2800" dirty="0" err="1"/>
              <a:t>quite</a:t>
            </a:r>
            <a:r>
              <a:rPr lang="tr-TR" sz="2800" dirty="0"/>
              <a:t> </a:t>
            </a:r>
            <a:r>
              <a:rPr lang="tr-TR" sz="2800" dirty="0" err="1"/>
              <a:t>failed</a:t>
            </a:r>
            <a:r>
              <a:rPr lang="tr-TR" sz="2800" dirty="0"/>
              <a:t> </a:t>
            </a:r>
            <a:r>
              <a:rPr lang="tr-TR" sz="2800" dirty="0" err="1"/>
              <a:t>to</a:t>
            </a:r>
            <a:r>
              <a:rPr lang="tr-TR" sz="2800" dirty="0"/>
              <a:t> demoralize. But </a:t>
            </a:r>
            <a:r>
              <a:rPr lang="tr-TR" sz="2800" dirty="0" err="1"/>
              <a:t>for</a:t>
            </a:r>
            <a:r>
              <a:rPr lang="tr-TR" sz="2800" dirty="0"/>
              <a:t> </a:t>
            </a:r>
            <a:r>
              <a:rPr lang="tr-TR" sz="2800" dirty="0" err="1"/>
              <a:t>the</a:t>
            </a:r>
            <a:r>
              <a:rPr lang="tr-TR" sz="2800" dirty="0"/>
              <a:t> </a:t>
            </a:r>
            <a:r>
              <a:rPr lang="tr-TR" sz="2800" dirty="0" err="1"/>
              <a:t>world’s</a:t>
            </a:r>
            <a:r>
              <a:rPr lang="tr-TR" sz="2800" dirty="0"/>
              <a:t> </a:t>
            </a:r>
            <a:r>
              <a:rPr lang="tr-TR" sz="2800" dirty="0" err="1"/>
              <a:t>opinion</a:t>
            </a:r>
            <a:r>
              <a:rPr lang="tr-TR" sz="2800" dirty="0"/>
              <a:t> </a:t>
            </a:r>
            <a:r>
              <a:rPr lang="tr-TR" sz="2800" dirty="0" err="1"/>
              <a:t>those</a:t>
            </a:r>
            <a:r>
              <a:rPr lang="tr-TR" sz="2800" dirty="0"/>
              <a:t> </a:t>
            </a:r>
            <a:r>
              <a:rPr lang="tr-TR" sz="2800" dirty="0" err="1"/>
              <a:t>experiences</a:t>
            </a:r>
            <a:r>
              <a:rPr lang="tr-TR" sz="2800" dirty="0"/>
              <a:t> </a:t>
            </a:r>
            <a:r>
              <a:rPr lang="tr-TR" sz="2800" dirty="0" err="1"/>
              <a:t>would</a:t>
            </a:r>
            <a:r>
              <a:rPr lang="tr-TR" sz="2800" dirty="0"/>
              <a:t> </a:t>
            </a:r>
            <a:r>
              <a:rPr lang="tr-TR" sz="2800" dirty="0" err="1"/>
              <a:t>have</a:t>
            </a:r>
            <a:r>
              <a:rPr lang="tr-TR" sz="2800" dirty="0"/>
              <a:t> </a:t>
            </a:r>
            <a:r>
              <a:rPr lang="tr-TR" sz="2800" dirty="0" err="1"/>
              <a:t>been</a:t>
            </a:r>
            <a:r>
              <a:rPr lang="tr-TR" sz="2800" dirty="0"/>
              <a:t> </a:t>
            </a:r>
            <a:r>
              <a:rPr lang="tr-TR" sz="2800" dirty="0" err="1"/>
              <a:t>simply</a:t>
            </a:r>
            <a:r>
              <a:rPr lang="tr-TR" sz="2800" dirty="0"/>
              <a:t> a liberal </a:t>
            </a:r>
            <a:r>
              <a:rPr lang="tr-TR" sz="2800" dirty="0" err="1"/>
              <a:t>education</a:t>
            </a:r>
            <a:r>
              <a:rPr lang="tr-TR" sz="2800" dirty="0"/>
              <a:t>.</a:t>
            </a:r>
            <a:endParaRPr lang="tr-TR" b="0" i="0" dirty="0">
              <a:solidFill>
                <a:srgbClr val="000000"/>
              </a:solidFill>
              <a:effectLst/>
              <a:latin typeface="latoregular"/>
            </a:endParaRPr>
          </a:p>
          <a:p>
            <a:r>
              <a:rPr lang="tr-TR" dirty="0" err="1">
                <a:solidFill>
                  <a:srgbClr val="000000"/>
                </a:solidFill>
                <a:latin typeface="latoregular"/>
              </a:rPr>
              <a:t>Tess</a:t>
            </a:r>
            <a:r>
              <a:rPr lang="tr-TR" dirty="0">
                <a:solidFill>
                  <a:srgbClr val="000000"/>
                </a:solidFill>
                <a:latin typeface="latoregular"/>
              </a:rPr>
              <a:t> in </a:t>
            </a:r>
            <a:r>
              <a:rPr lang="tr-TR" dirty="0" err="1">
                <a:solidFill>
                  <a:srgbClr val="000000"/>
                </a:solidFill>
                <a:latin typeface="latoregular"/>
              </a:rPr>
              <a:t>the</a:t>
            </a:r>
            <a:r>
              <a:rPr lang="tr-TR" dirty="0">
                <a:solidFill>
                  <a:srgbClr val="000000"/>
                </a:solidFill>
                <a:latin typeface="latoregular"/>
              </a:rPr>
              <a:t> </a:t>
            </a:r>
            <a:r>
              <a:rPr lang="tr-TR" dirty="0" err="1">
                <a:solidFill>
                  <a:srgbClr val="000000"/>
                </a:solidFill>
                <a:latin typeface="latoregular"/>
              </a:rPr>
              <a:t>following</a:t>
            </a:r>
            <a:r>
              <a:rPr lang="tr-TR" dirty="0">
                <a:solidFill>
                  <a:srgbClr val="000000"/>
                </a:solidFill>
                <a:latin typeface="latoregular"/>
              </a:rPr>
              <a:t> </a:t>
            </a:r>
            <a:r>
              <a:rPr lang="tr-TR" dirty="0" err="1">
                <a:solidFill>
                  <a:srgbClr val="000000"/>
                </a:solidFill>
                <a:latin typeface="latoregular"/>
              </a:rPr>
              <a:t>different</a:t>
            </a:r>
            <a:r>
              <a:rPr lang="tr-TR" dirty="0">
                <a:solidFill>
                  <a:srgbClr val="000000"/>
                </a:solidFill>
                <a:latin typeface="latoregular"/>
              </a:rPr>
              <a:t> </a:t>
            </a:r>
            <a:r>
              <a:rPr lang="tr-TR" dirty="0" err="1">
                <a:solidFill>
                  <a:srgbClr val="000000"/>
                </a:solidFill>
                <a:latin typeface="latoregular"/>
              </a:rPr>
              <a:t>scenes</a:t>
            </a:r>
            <a:r>
              <a:rPr lang="tr-TR" dirty="0">
                <a:solidFill>
                  <a:srgbClr val="000000"/>
                </a:solidFill>
                <a:latin typeface="latoregular"/>
              </a:rPr>
              <a:t>:</a:t>
            </a:r>
            <a:endParaRPr lang="tr-TR" b="0" i="0" dirty="0">
              <a:solidFill>
                <a:srgbClr val="000000"/>
              </a:solidFill>
              <a:effectLst/>
              <a:latin typeface="latoregular"/>
            </a:endParaRPr>
          </a:p>
          <a:p>
            <a:r>
              <a:rPr lang="tr-TR" dirty="0">
                <a:solidFill>
                  <a:srgbClr val="000000"/>
                </a:solidFill>
                <a:latin typeface="latoregular"/>
              </a:rPr>
              <a:t>May-</a:t>
            </a:r>
            <a:r>
              <a:rPr lang="tr-TR" dirty="0" err="1">
                <a:solidFill>
                  <a:srgbClr val="000000"/>
                </a:solidFill>
                <a:latin typeface="latoregular"/>
              </a:rPr>
              <a:t>Dance</a:t>
            </a:r>
            <a:r>
              <a:rPr lang="tr-TR" dirty="0">
                <a:solidFill>
                  <a:srgbClr val="000000"/>
                </a:solidFill>
                <a:latin typeface="latoregular"/>
              </a:rPr>
              <a:t> </a:t>
            </a:r>
            <a:r>
              <a:rPr lang="tr-TR" dirty="0" err="1">
                <a:solidFill>
                  <a:srgbClr val="000000"/>
                </a:solidFill>
                <a:latin typeface="latoregular"/>
              </a:rPr>
              <a:t>scene</a:t>
            </a:r>
            <a:r>
              <a:rPr lang="tr-TR" dirty="0">
                <a:solidFill>
                  <a:srgbClr val="000000"/>
                </a:solidFill>
                <a:latin typeface="latoregular"/>
              </a:rPr>
              <a:t> : </a:t>
            </a:r>
            <a:r>
              <a:rPr lang="tr-TR" dirty="0" err="1">
                <a:solidFill>
                  <a:srgbClr val="000000"/>
                </a:solidFill>
                <a:latin typeface="latoregular"/>
              </a:rPr>
              <a:t>https</a:t>
            </a:r>
            <a:r>
              <a:rPr lang="tr-TR" dirty="0">
                <a:solidFill>
                  <a:srgbClr val="000000"/>
                </a:solidFill>
                <a:latin typeface="latoregular"/>
              </a:rPr>
              <a:t>://</a:t>
            </a:r>
            <a:r>
              <a:rPr lang="tr-TR" dirty="0" err="1">
                <a:solidFill>
                  <a:srgbClr val="000000"/>
                </a:solidFill>
                <a:latin typeface="latoregular"/>
              </a:rPr>
              <a:t>www.youtube.com</a:t>
            </a:r>
            <a:r>
              <a:rPr lang="tr-TR" dirty="0">
                <a:solidFill>
                  <a:srgbClr val="000000"/>
                </a:solidFill>
                <a:latin typeface="latoregular"/>
              </a:rPr>
              <a:t>/</a:t>
            </a:r>
            <a:r>
              <a:rPr lang="tr-TR" dirty="0" err="1">
                <a:solidFill>
                  <a:srgbClr val="000000"/>
                </a:solidFill>
                <a:latin typeface="latoregular"/>
              </a:rPr>
              <a:t>watch?v</a:t>
            </a:r>
            <a:r>
              <a:rPr lang="tr-TR" dirty="0">
                <a:solidFill>
                  <a:srgbClr val="000000"/>
                </a:solidFill>
                <a:latin typeface="latoregular"/>
              </a:rPr>
              <a:t>=</a:t>
            </a:r>
            <a:r>
              <a:rPr lang="tr-TR" dirty="0" err="1">
                <a:solidFill>
                  <a:srgbClr val="000000"/>
                </a:solidFill>
                <a:latin typeface="latoregular"/>
              </a:rPr>
              <a:t>ICWvTABnMxQ</a:t>
            </a:r>
            <a:endParaRPr lang="tr-TR" dirty="0">
              <a:solidFill>
                <a:srgbClr val="000000"/>
              </a:solidFill>
              <a:latin typeface="latoregular"/>
            </a:endParaRPr>
          </a:p>
          <a:p>
            <a:r>
              <a:rPr lang="tr-TR" dirty="0" err="1">
                <a:solidFill>
                  <a:srgbClr val="000000"/>
                </a:solidFill>
                <a:latin typeface="latoregular"/>
              </a:rPr>
              <a:t>Claim</a:t>
            </a:r>
            <a:r>
              <a:rPr lang="tr-TR" dirty="0">
                <a:solidFill>
                  <a:srgbClr val="000000"/>
                </a:solidFill>
                <a:latin typeface="latoregular"/>
              </a:rPr>
              <a:t>-kin </a:t>
            </a:r>
            <a:r>
              <a:rPr lang="tr-TR" dirty="0" err="1">
                <a:solidFill>
                  <a:srgbClr val="000000"/>
                </a:solidFill>
                <a:latin typeface="latoregular"/>
              </a:rPr>
              <a:t>scene</a:t>
            </a:r>
            <a:endParaRPr lang="tr-TR" dirty="0">
              <a:solidFill>
                <a:srgbClr val="000000"/>
              </a:solidFill>
              <a:latin typeface="latoregular"/>
            </a:endParaRPr>
          </a:p>
          <a:p>
            <a:r>
              <a:rPr lang="tr-TR" dirty="0" err="1">
                <a:solidFill>
                  <a:srgbClr val="000000"/>
                </a:solidFill>
                <a:latin typeface="latoregular"/>
              </a:rPr>
              <a:t>Rape</a:t>
            </a:r>
            <a:r>
              <a:rPr lang="tr-TR" dirty="0">
                <a:solidFill>
                  <a:srgbClr val="000000"/>
                </a:solidFill>
                <a:latin typeface="latoregular"/>
              </a:rPr>
              <a:t> «</a:t>
            </a:r>
            <a:r>
              <a:rPr lang="tr-TR" dirty="0" err="1">
                <a:solidFill>
                  <a:srgbClr val="000000"/>
                </a:solidFill>
                <a:latin typeface="latoregular"/>
              </a:rPr>
              <a:t>Darkness</a:t>
            </a:r>
            <a:r>
              <a:rPr lang="tr-TR" dirty="0">
                <a:solidFill>
                  <a:srgbClr val="000000"/>
                </a:solidFill>
                <a:latin typeface="latoregular"/>
              </a:rPr>
              <a:t> </a:t>
            </a:r>
            <a:r>
              <a:rPr lang="tr-TR" dirty="0" err="1">
                <a:solidFill>
                  <a:srgbClr val="000000"/>
                </a:solidFill>
                <a:latin typeface="latoregular"/>
              </a:rPr>
              <a:t>and</a:t>
            </a:r>
            <a:r>
              <a:rPr lang="tr-TR" dirty="0">
                <a:solidFill>
                  <a:srgbClr val="000000"/>
                </a:solidFill>
                <a:latin typeface="latoregular"/>
              </a:rPr>
              <a:t> Silence.. P.64)</a:t>
            </a:r>
          </a:p>
          <a:p>
            <a:r>
              <a:rPr lang="tr-TR" dirty="0" err="1">
                <a:solidFill>
                  <a:srgbClr val="000000"/>
                </a:solidFill>
                <a:latin typeface="latoregular"/>
              </a:rPr>
              <a:t>Baptizing</a:t>
            </a:r>
            <a:r>
              <a:rPr lang="tr-TR" dirty="0">
                <a:solidFill>
                  <a:srgbClr val="000000"/>
                </a:solidFill>
                <a:latin typeface="latoregular"/>
              </a:rPr>
              <a:t> </a:t>
            </a:r>
            <a:r>
              <a:rPr lang="tr-TR" dirty="0" err="1">
                <a:solidFill>
                  <a:srgbClr val="000000"/>
                </a:solidFill>
                <a:latin typeface="latoregular"/>
              </a:rPr>
              <a:t>Sorrow</a:t>
            </a:r>
            <a:endParaRPr lang="tr-TR" dirty="0">
              <a:solidFill>
                <a:srgbClr val="000000"/>
              </a:solidFill>
              <a:latin typeface="latoregular"/>
            </a:endParaRPr>
          </a:p>
          <a:p>
            <a:r>
              <a:rPr lang="tr-TR" dirty="0" err="1">
                <a:solidFill>
                  <a:srgbClr val="000000"/>
                </a:solidFill>
                <a:latin typeface="latoregular"/>
              </a:rPr>
              <a:t>Threshing</a:t>
            </a:r>
            <a:r>
              <a:rPr lang="tr-TR" dirty="0">
                <a:solidFill>
                  <a:srgbClr val="000000"/>
                </a:solidFill>
                <a:latin typeface="latoregular"/>
              </a:rPr>
              <a:t> at  </a:t>
            </a:r>
            <a:r>
              <a:rPr lang="tr-TR" dirty="0" err="1">
                <a:solidFill>
                  <a:srgbClr val="000000"/>
                </a:solidFill>
                <a:latin typeface="latoregular"/>
              </a:rPr>
              <a:t>Flintcomb</a:t>
            </a:r>
            <a:r>
              <a:rPr lang="tr-TR" dirty="0">
                <a:solidFill>
                  <a:srgbClr val="000000"/>
                </a:solidFill>
                <a:latin typeface="latoregular"/>
              </a:rPr>
              <a:t> </a:t>
            </a:r>
            <a:r>
              <a:rPr lang="tr-TR" dirty="0" err="1">
                <a:solidFill>
                  <a:srgbClr val="000000"/>
                </a:solidFill>
                <a:latin typeface="latoregular"/>
              </a:rPr>
              <a:t>Ash</a:t>
            </a:r>
            <a:endParaRPr lang="tr-TR" dirty="0">
              <a:solidFill>
                <a:srgbClr val="000000"/>
              </a:solidFill>
              <a:latin typeface="latoregular"/>
            </a:endParaRPr>
          </a:p>
          <a:p>
            <a:r>
              <a:rPr lang="tr-TR" dirty="0" err="1">
                <a:solidFill>
                  <a:srgbClr val="000000"/>
                </a:solidFill>
                <a:latin typeface="latoregular"/>
              </a:rPr>
              <a:t>Dawn</a:t>
            </a:r>
            <a:r>
              <a:rPr lang="tr-TR" dirty="0">
                <a:solidFill>
                  <a:srgbClr val="000000"/>
                </a:solidFill>
                <a:latin typeface="latoregular"/>
              </a:rPr>
              <a:t> at </a:t>
            </a:r>
            <a:r>
              <a:rPr lang="tr-TR" dirty="0" err="1">
                <a:solidFill>
                  <a:srgbClr val="000000"/>
                </a:solidFill>
                <a:latin typeface="latoregular"/>
              </a:rPr>
              <a:t>Stonehenge</a:t>
            </a:r>
            <a:endParaRPr lang="tr-TR" dirty="0">
              <a:solidFill>
                <a:srgbClr val="000000"/>
              </a:solidFill>
              <a:latin typeface="latoregular"/>
            </a:endParaRPr>
          </a:p>
          <a:p>
            <a:endParaRPr lang="tr-TR" dirty="0">
              <a:solidFill>
                <a:srgbClr val="000000"/>
              </a:solidFill>
              <a:latin typeface="latoregular"/>
            </a:endParaRPr>
          </a:p>
          <a:p>
            <a:endParaRPr lang="tr-TR" dirty="0">
              <a:solidFill>
                <a:srgbClr val="000000"/>
              </a:solidFill>
              <a:latin typeface="latoregular"/>
            </a:endParaRPr>
          </a:p>
          <a:p>
            <a:endParaRPr lang="tr-TR" dirty="0"/>
          </a:p>
        </p:txBody>
      </p:sp>
    </p:spTree>
    <p:extLst>
      <p:ext uri="{BB962C8B-B14F-4D97-AF65-F5344CB8AC3E}">
        <p14:creationId xmlns:p14="http://schemas.microsoft.com/office/powerpoint/2010/main" val="640131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AD4532-BA88-922B-96A7-39592FD22FBE}"/>
              </a:ext>
            </a:extLst>
          </p:cNvPr>
          <p:cNvSpPr>
            <a:spLocks noGrp="1"/>
          </p:cNvSpPr>
          <p:nvPr>
            <p:ph type="title"/>
          </p:nvPr>
        </p:nvSpPr>
        <p:spPr>
          <a:xfrm>
            <a:off x="7790540" y="175334"/>
            <a:ext cx="3397017" cy="1616203"/>
          </a:xfrm>
        </p:spPr>
        <p:txBody>
          <a:bodyPr vert="horz" lIns="91440" tIns="45720" rIns="91440" bIns="45720" rtlCol="0" anchor="b">
            <a:normAutofit/>
          </a:bodyPr>
          <a:lstStyle/>
          <a:p>
            <a:r>
              <a:rPr lang="en-US" sz="3200" dirty="0"/>
              <a:t>Journey of Tess</a:t>
            </a:r>
          </a:p>
        </p:txBody>
      </p:sp>
      <p:pic>
        <p:nvPicPr>
          <p:cNvPr id="13" name="İçerik Yer Tutucusu 12" descr="dizüstü, bilgisayar, ekran görüntüsü, görüntüleme cihazı içeren bir resim&#10;&#10;Açıklama otomatik olarak oluşturuldu">
            <a:extLst>
              <a:ext uri="{FF2B5EF4-FFF2-40B4-BE49-F238E27FC236}">
                <a16:creationId xmlns:a16="http://schemas.microsoft.com/office/drawing/2014/main" id="{0E2D0509-0E6C-7BAF-93D9-57554CDCFF5A}"/>
              </a:ext>
            </a:extLst>
          </p:cNvPr>
          <p:cNvPicPr>
            <a:picLocks noGrp="1" noChangeAspect="1"/>
          </p:cNvPicPr>
          <p:nvPr>
            <p:ph idx="1"/>
          </p:nvPr>
        </p:nvPicPr>
        <p:blipFill>
          <a:blip r:embed="rId2"/>
          <a:srcRect r="4716" b="23716"/>
          <a:stretch/>
        </p:blipFill>
        <p:spPr>
          <a:xfrm>
            <a:off x="32484" y="1164771"/>
            <a:ext cx="7356890" cy="4417401"/>
          </a:xfrm>
          <a:prstGeom prst="rect">
            <a:avLst/>
          </a:prstGeom>
        </p:spPr>
      </p:pic>
      <p:grpSp>
        <p:nvGrpSpPr>
          <p:cNvPr id="18" name="Group 17">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9" name="Rectangle 18">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Metin kutusu 8">
            <a:extLst>
              <a:ext uri="{FF2B5EF4-FFF2-40B4-BE49-F238E27FC236}">
                <a16:creationId xmlns:a16="http://schemas.microsoft.com/office/drawing/2014/main" id="{731B0CC1-DD3D-CA45-119E-B7D9273B0A5E}"/>
              </a:ext>
            </a:extLst>
          </p:cNvPr>
          <p:cNvSpPr txBox="1"/>
          <p:nvPr/>
        </p:nvSpPr>
        <p:spPr>
          <a:xfrm>
            <a:off x="7782142" y="1934762"/>
            <a:ext cx="3405415" cy="3447832"/>
          </a:xfrm>
          <a:prstGeom prst="rect">
            <a:avLst/>
          </a:prstGeom>
        </p:spPr>
        <p:txBody>
          <a:bodyPr vert="horz" lIns="91440" tIns="45720" rIns="91440" bIns="45720" rtlCol="0" anchor="t">
            <a:normAutofit fontScale="85000" lnSpcReduction="10000"/>
          </a:bodyPr>
          <a:lstStyle/>
          <a:p>
            <a:pPr indent="-228600">
              <a:lnSpc>
                <a:spcPct val="90000"/>
              </a:lnSpc>
              <a:spcAft>
                <a:spcPts val="600"/>
              </a:spcAft>
              <a:buFont typeface="Arial" panose="020B0604020202020204" pitchFamily="34" charset="0"/>
              <a:buChar char="•"/>
            </a:pPr>
            <a:r>
              <a:rPr lang="en-US" sz="2000" b="0" i="0" dirty="0">
                <a:effectLst/>
                <a:latin typeface="+mj-lt"/>
              </a:rPr>
              <a:t>Tess as a secular pilgrim?</a:t>
            </a:r>
          </a:p>
          <a:p>
            <a:pPr indent="-228600">
              <a:lnSpc>
                <a:spcPct val="90000"/>
              </a:lnSpc>
              <a:spcAft>
                <a:spcPts val="600"/>
              </a:spcAft>
              <a:buFont typeface="Arial" panose="020B0604020202020204" pitchFamily="34" charset="0"/>
              <a:buChar char="•"/>
            </a:pPr>
            <a:r>
              <a:rPr lang="en-US" sz="2000" dirty="0">
                <a:latin typeface="+mj-lt"/>
              </a:rPr>
              <a:t>Tess as a pagan who doesn’t have dogma but morals?</a:t>
            </a:r>
            <a:endParaRPr lang="en-US" sz="2000" b="0" i="0" dirty="0">
              <a:effectLst/>
              <a:latin typeface="+mj-lt"/>
            </a:endParaRPr>
          </a:p>
          <a:p>
            <a:pPr indent="-228600">
              <a:lnSpc>
                <a:spcPct val="90000"/>
              </a:lnSpc>
              <a:spcAft>
                <a:spcPts val="600"/>
              </a:spcAft>
              <a:buFont typeface="Arial" panose="020B0604020202020204" pitchFamily="34" charset="0"/>
              <a:buChar char="•"/>
            </a:pPr>
            <a:r>
              <a:rPr lang="en-US" sz="2000" b="0" i="0" dirty="0">
                <a:effectLst/>
                <a:latin typeface="+mj-lt"/>
              </a:rPr>
              <a:t>Vale of Blakemore, or </a:t>
            </a:r>
            <a:r>
              <a:rPr lang="en-US" sz="2000" b="0" i="0" dirty="0" err="1">
                <a:effectLst/>
                <a:latin typeface="+mj-lt"/>
              </a:rPr>
              <a:t>Blackmoor</a:t>
            </a:r>
            <a:r>
              <a:rPr lang="en-US" sz="2000" b="0" i="0" dirty="0">
                <a:effectLst/>
                <a:latin typeface="+mj-lt"/>
              </a:rPr>
              <a:t> (</a:t>
            </a:r>
            <a:r>
              <a:rPr lang="en-US" sz="2000" b="0" i="0" dirty="0" err="1">
                <a:effectLst/>
                <a:latin typeface="+mj-lt"/>
              </a:rPr>
              <a:t>Marlott</a:t>
            </a:r>
            <a:r>
              <a:rPr lang="en-US" sz="2000" b="0" i="0" dirty="0">
                <a:effectLst/>
                <a:latin typeface="+mj-lt"/>
              </a:rPr>
              <a:t> where the story of Tess begins)</a:t>
            </a:r>
            <a:endParaRPr lang="en-US" sz="2000" dirty="0">
              <a:latin typeface="+mj-lt"/>
            </a:endParaRPr>
          </a:p>
          <a:p>
            <a:pPr indent="-228600">
              <a:lnSpc>
                <a:spcPct val="90000"/>
              </a:lnSpc>
              <a:spcAft>
                <a:spcPts val="600"/>
              </a:spcAft>
              <a:buFont typeface="Arial" panose="020B0604020202020204" pitchFamily="34" charset="0"/>
              <a:buChar char="•"/>
            </a:pPr>
            <a:r>
              <a:rPr lang="en-US" sz="2000" dirty="0" err="1">
                <a:latin typeface="+mj-lt"/>
              </a:rPr>
              <a:t>Trantridge</a:t>
            </a:r>
            <a:r>
              <a:rPr lang="en-US" sz="2000" dirty="0">
                <a:latin typeface="+mj-lt"/>
              </a:rPr>
              <a:t> Cross (The Chase) (rape scene)</a:t>
            </a:r>
          </a:p>
          <a:p>
            <a:pPr indent="-228600">
              <a:lnSpc>
                <a:spcPct val="90000"/>
              </a:lnSpc>
              <a:spcAft>
                <a:spcPts val="600"/>
              </a:spcAft>
              <a:buFont typeface="Arial" panose="020B0604020202020204" pitchFamily="34" charset="0"/>
              <a:buChar char="•"/>
            </a:pPr>
            <a:r>
              <a:rPr lang="en-US" sz="2000" dirty="0" err="1">
                <a:latin typeface="+mj-lt"/>
              </a:rPr>
              <a:t>Talbothays</a:t>
            </a:r>
            <a:r>
              <a:rPr lang="en-US" sz="2000" dirty="0">
                <a:latin typeface="+mj-lt"/>
              </a:rPr>
              <a:t> (in relationship with Angel )</a:t>
            </a:r>
          </a:p>
          <a:p>
            <a:pPr indent="-228600">
              <a:lnSpc>
                <a:spcPct val="90000"/>
              </a:lnSpc>
              <a:spcAft>
                <a:spcPts val="600"/>
              </a:spcAft>
              <a:buFont typeface="Arial" panose="020B0604020202020204" pitchFamily="34" charset="0"/>
              <a:buChar char="•"/>
            </a:pPr>
            <a:r>
              <a:rPr lang="tr-TR" sz="2000" b="0" i="0" dirty="0" err="1">
                <a:effectLst/>
                <a:latin typeface="+mj-lt"/>
              </a:rPr>
              <a:t>Flintcomb</a:t>
            </a:r>
            <a:r>
              <a:rPr lang="tr-TR" sz="2000" b="0" i="0" dirty="0">
                <a:effectLst/>
                <a:latin typeface="+mj-lt"/>
              </a:rPr>
              <a:t> </a:t>
            </a:r>
            <a:r>
              <a:rPr lang="tr-TR" sz="2000" b="0" i="0" dirty="0" err="1">
                <a:effectLst/>
                <a:latin typeface="+mj-lt"/>
              </a:rPr>
              <a:t>Ash</a:t>
            </a:r>
            <a:r>
              <a:rPr lang="tr-TR" sz="2000" b="0" i="0" dirty="0">
                <a:effectLst/>
                <a:latin typeface="+mj-lt"/>
              </a:rPr>
              <a:t> in </a:t>
            </a:r>
            <a:r>
              <a:rPr lang="tr-TR" sz="2000" b="0" i="0" dirty="0" err="1">
                <a:effectLst/>
                <a:latin typeface="+mj-lt"/>
              </a:rPr>
              <a:t>Chalk</a:t>
            </a:r>
            <a:r>
              <a:rPr lang="tr-TR" sz="2000" b="0" i="0" dirty="0">
                <a:effectLst/>
                <a:latin typeface="+mj-lt"/>
              </a:rPr>
              <a:t>-Newton. (</a:t>
            </a:r>
            <a:r>
              <a:rPr lang="tr-TR" sz="2000" b="0" i="0" dirty="0" err="1">
                <a:effectLst/>
                <a:latin typeface="+mj-lt"/>
              </a:rPr>
              <a:t>where</a:t>
            </a:r>
            <a:r>
              <a:rPr lang="tr-TR" sz="2000" b="0" i="0" dirty="0">
                <a:effectLst/>
                <a:latin typeface="+mj-lt"/>
              </a:rPr>
              <a:t> </a:t>
            </a:r>
            <a:r>
              <a:rPr lang="tr-TR" sz="2000" b="0" i="0" dirty="0" err="1">
                <a:effectLst/>
                <a:latin typeface="+mj-lt"/>
              </a:rPr>
              <a:t>she</a:t>
            </a:r>
            <a:r>
              <a:rPr lang="tr-TR" sz="2000" b="0" i="0" dirty="0">
                <a:effectLst/>
                <a:latin typeface="+mj-lt"/>
              </a:rPr>
              <a:t> </a:t>
            </a:r>
            <a:r>
              <a:rPr lang="tr-TR" sz="2000" b="0" i="0" dirty="0" err="1">
                <a:effectLst/>
                <a:latin typeface="+mj-lt"/>
              </a:rPr>
              <a:t>meets</a:t>
            </a:r>
            <a:r>
              <a:rPr lang="tr-TR" sz="2000" b="0" i="0" dirty="0">
                <a:effectLst/>
                <a:latin typeface="+mj-lt"/>
              </a:rPr>
              <a:t> </a:t>
            </a:r>
            <a:r>
              <a:rPr lang="tr-TR" sz="2000" b="0" i="0" dirty="0" err="1">
                <a:effectLst/>
                <a:latin typeface="+mj-lt"/>
              </a:rPr>
              <a:t>Alec</a:t>
            </a:r>
            <a:r>
              <a:rPr lang="tr-TR" sz="2000" b="0" i="0" dirty="0">
                <a:effectLst/>
                <a:latin typeface="+mj-lt"/>
              </a:rPr>
              <a:t> </a:t>
            </a:r>
            <a:r>
              <a:rPr lang="tr-TR" sz="2000" b="0" i="0" dirty="0" err="1">
                <a:effectLst/>
                <a:latin typeface="+mj-lt"/>
              </a:rPr>
              <a:t>again</a:t>
            </a:r>
            <a:r>
              <a:rPr lang="tr-TR" sz="2000" b="0" i="0" dirty="0">
                <a:effectLst/>
                <a:latin typeface="+mj-lt"/>
              </a:rPr>
              <a:t>)</a:t>
            </a:r>
            <a:endParaRPr lang="en-US" sz="2000" b="0" i="0" dirty="0">
              <a:effectLst/>
              <a:latin typeface="+mj-lt"/>
            </a:endParaRPr>
          </a:p>
          <a:p>
            <a:pPr indent="-228600">
              <a:lnSpc>
                <a:spcPct val="90000"/>
              </a:lnSpc>
              <a:spcAft>
                <a:spcPts val="600"/>
              </a:spcAft>
              <a:buFont typeface="Arial" panose="020B0604020202020204" pitchFamily="34" charset="0"/>
              <a:buChar char="•"/>
            </a:pPr>
            <a:r>
              <a:rPr lang="en-US" sz="2000" dirty="0">
                <a:latin typeface="+mj-lt"/>
              </a:rPr>
              <a:t>Stonehenge</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98438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9C6791-8396-052C-0459-4225B73DEB95}"/>
              </a:ext>
            </a:extLst>
          </p:cNvPr>
          <p:cNvSpPr>
            <a:spLocks noGrp="1"/>
          </p:cNvSpPr>
          <p:nvPr>
            <p:ph type="title"/>
          </p:nvPr>
        </p:nvSpPr>
        <p:spPr/>
        <p:txBody>
          <a:bodyPr/>
          <a:lstStyle/>
          <a:p>
            <a:r>
              <a:rPr lang="tr-TR" dirty="0" err="1"/>
              <a:t>Alec</a:t>
            </a:r>
            <a:endParaRPr lang="tr-TR" dirty="0"/>
          </a:p>
        </p:txBody>
      </p:sp>
      <p:sp>
        <p:nvSpPr>
          <p:cNvPr id="3" name="İçerik Yer Tutucusu 2">
            <a:extLst>
              <a:ext uri="{FF2B5EF4-FFF2-40B4-BE49-F238E27FC236}">
                <a16:creationId xmlns:a16="http://schemas.microsoft.com/office/drawing/2014/main" id="{6E185EDF-2B2B-5954-24D5-B46D07884738}"/>
              </a:ext>
            </a:extLst>
          </p:cNvPr>
          <p:cNvSpPr>
            <a:spLocks noGrp="1"/>
          </p:cNvSpPr>
          <p:nvPr>
            <p:ph idx="1"/>
          </p:nvPr>
        </p:nvSpPr>
        <p:spPr/>
        <p:txBody>
          <a:bodyPr>
            <a:normAutofit lnSpcReduction="10000"/>
          </a:bodyPr>
          <a:lstStyle/>
          <a:p>
            <a:r>
              <a:rPr lang="tr-TR" dirty="0" err="1"/>
              <a:t>Alec’s</a:t>
            </a:r>
            <a:r>
              <a:rPr lang="tr-TR" dirty="0"/>
              <a:t> </a:t>
            </a:r>
            <a:r>
              <a:rPr lang="tr-TR" dirty="0" err="1"/>
              <a:t>personality</a:t>
            </a:r>
            <a:r>
              <a:rPr lang="tr-TR" dirty="0"/>
              <a:t>: moral </a:t>
            </a:r>
            <a:r>
              <a:rPr lang="tr-TR" dirty="0" err="1"/>
              <a:t>decay</a:t>
            </a:r>
            <a:r>
              <a:rPr lang="tr-TR" dirty="0"/>
              <a:t>, </a:t>
            </a:r>
            <a:r>
              <a:rPr lang="tr-TR" dirty="0" err="1"/>
              <a:t>superficial</a:t>
            </a:r>
            <a:r>
              <a:rPr lang="tr-TR" dirty="0"/>
              <a:t> </a:t>
            </a:r>
            <a:r>
              <a:rPr lang="tr-TR" dirty="0" err="1"/>
              <a:t>charm</a:t>
            </a:r>
            <a:r>
              <a:rPr lang="tr-TR" dirty="0"/>
              <a:t>, </a:t>
            </a:r>
            <a:r>
              <a:rPr lang="tr-TR" dirty="0" err="1"/>
              <a:t>ultimate</a:t>
            </a:r>
            <a:r>
              <a:rPr lang="tr-TR" dirty="0"/>
              <a:t> </a:t>
            </a:r>
            <a:r>
              <a:rPr lang="tr-TR" dirty="0" err="1"/>
              <a:t>hypocrisy</a:t>
            </a:r>
            <a:r>
              <a:rPr lang="tr-TR" dirty="0"/>
              <a:t>: </a:t>
            </a:r>
          </a:p>
          <a:p>
            <a:r>
              <a:rPr lang="tr-TR" sz="1800" b="1" dirty="0" err="1">
                <a:solidFill>
                  <a:srgbClr val="000000"/>
                </a:solidFill>
                <a:effectLst/>
                <a:latin typeface="Times New Roman" panose="02020603050405020304" pitchFamily="18" charset="0"/>
                <a:ea typeface="Times New Roman" panose="02020603050405020304" pitchFamily="18" charset="0"/>
              </a:rPr>
              <a:t>Tess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my</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girl</a:t>
            </a:r>
            <a:r>
              <a:rPr lang="tr-TR" sz="1800" b="1" dirty="0">
                <a:solidFill>
                  <a:srgbClr val="000000"/>
                </a:solidFill>
                <a:effectLst/>
                <a:latin typeface="Times New Roman" panose="02020603050405020304" pitchFamily="18" charset="0"/>
                <a:ea typeface="Times New Roman" panose="02020603050405020304" pitchFamily="18" charset="0"/>
              </a:rPr>
              <a:t>, I </a:t>
            </a:r>
            <a:r>
              <a:rPr lang="tr-TR" sz="1800" b="1" dirty="0" err="1">
                <a:solidFill>
                  <a:srgbClr val="000000"/>
                </a:solidFill>
                <a:effectLst/>
                <a:latin typeface="Times New Roman" panose="02020603050405020304" pitchFamily="18" charset="0"/>
                <a:ea typeface="Times New Roman" panose="02020603050405020304" pitchFamily="18" charset="0"/>
              </a:rPr>
              <a:t>was</a:t>
            </a:r>
            <a:r>
              <a:rPr lang="tr-TR" sz="1800" b="1" dirty="0">
                <a:solidFill>
                  <a:srgbClr val="000000"/>
                </a:solidFill>
                <a:effectLst/>
                <a:latin typeface="Times New Roman" panose="02020603050405020304" pitchFamily="18" charset="0"/>
                <a:ea typeface="Times New Roman" panose="02020603050405020304" pitchFamily="18" charset="0"/>
              </a:rPr>
              <a:t> on </a:t>
            </a:r>
            <a:r>
              <a:rPr lang="tr-TR" sz="1800" b="1" dirty="0" err="1">
                <a:solidFill>
                  <a:srgbClr val="000000"/>
                </a:solidFill>
                <a:effectLst/>
                <a:latin typeface="Times New Roman" panose="02020603050405020304" pitchFamily="18" charset="0"/>
                <a:ea typeface="Times New Roman" panose="02020603050405020304" pitchFamily="18" charset="0"/>
              </a:rPr>
              <a:t>the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way</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to</a:t>
            </a:r>
            <a:r>
              <a:rPr lang="tr-TR" sz="1800" b="1" dirty="0">
                <a:solidFill>
                  <a:srgbClr val="000000"/>
                </a:solidFill>
                <a:effectLst/>
                <a:latin typeface="Times New Roman" panose="02020603050405020304" pitchFamily="18" charset="0"/>
                <a:ea typeface="Times New Roman" panose="02020603050405020304" pitchFamily="18" charset="0"/>
              </a:rPr>
              <a:t>, at </a:t>
            </a:r>
            <a:r>
              <a:rPr lang="tr-TR" sz="1800" b="1" dirty="0" err="1">
                <a:solidFill>
                  <a:srgbClr val="000000"/>
                </a:solidFill>
                <a:effectLst/>
                <a:latin typeface="Times New Roman" panose="02020603050405020304" pitchFamily="18" charset="0"/>
                <a:ea typeface="Times New Roman" panose="02020603050405020304" pitchFamily="18" charset="0"/>
              </a:rPr>
              <a:t>least</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social</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salvation</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till</a:t>
            </a:r>
            <a:r>
              <a:rPr lang="tr-TR" sz="1800" b="1" dirty="0">
                <a:solidFill>
                  <a:srgbClr val="000000"/>
                </a:solidFill>
                <a:effectLst/>
                <a:latin typeface="Times New Roman" panose="02020603050405020304" pitchFamily="18" charset="0"/>
                <a:ea typeface="Times New Roman" panose="02020603050405020304" pitchFamily="18" charset="0"/>
              </a:rPr>
              <a:t> I </a:t>
            </a:r>
            <a:r>
              <a:rPr lang="tr-TR" sz="1800" b="1" dirty="0" err="1">
                <a:solidFill>
                  <a:srgbClr val="000000"/>
                </a:solidFill>
                <a:effectLst/>
                <a:latin typeface="Times New Roman" panose="02020603050405020304" pitchFamily="18" charset="0"/>
                <a:ea typeface="Times New Roman" panose="02020603050405020304" pitchFamily="18" charset="0"/>
              </a:rPr>
              <a:t>saw</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again</a:t>
            </a:r>
            <a:r>
              <a:rPr lang="tr-TR" sz="1800" b="1" dirty="0">
                <a:solidFill>
                  <a:srgbClr val="000000"/>
                </a:solidFill>
                <a:effectLst/>
                <a:latin typeface="Times New Roman" panose="02020603050405020304" pitchFamily="18" charset="0"/>
                <a:ea typeface="Times New Roman" panose="02020603050405020304" pitchFamily="18" charset="0"/>
              </a:rPr>
              <a:t>.” He </a:t>
            </a:r>
            <a:r>
              <a:rPr lang="tr-TR" sz="1800" b="1" dirty="0" err="1">
                <a:solidFill>
                  <a:srgbClr val="000000"/>
                </a:solidFill>
                <a:effectLst/>
                <a:latin typeface="Times New Roman" panose="02020603050405020304" pitchFamily="18" charset="0"/>
                <a:ea typeface="Times New Roman" panose="02020603050405020304" pitchFamily="18" charset="0"/>
              </a:rPr>
              <a:t>smiled</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shaking</a:t>
            </a:r>
            <a:r>
              <a:rPr lang="tr-TR" sz="1800" b="1" dirty="0">
                <a:solidFill>
                  <a:srgbClr val="000000"/>
                </a:solidFill>
                <a:effectLst/>
                <a:latin typeface="Times New Roman" panose="02020603050405020304" pitchFamily="18" charset="0"/>
                <a:ea typeface="Times New Roman" panose="02020603050405020304" pitchFamily="18" charset="0"/>
              </a:rPr>
              <a:t> her as </a:t>
            </a:r>
            <a:r>
              <a:rPr lang="tr-TR" sz="1800" b="1" dirty="0" err="1">
                <a:solidFill>
                  <a:srgbClr val="000000"/>
                </a:solidFill>
                <a:effectLst/>
                <a:latin typeface="Times New Roman" panose="02020603050405020304" pitchFamily="18" charset="0"/>
                <a:ea typeface="Times New Roman" panose="02020603050405020304" pitchFamily="18" charset="0"/>
              </a:rPr>
              <a:t>if</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she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were</a:t>
            </a:r>
            <a:r>
              <a:rPr lang="tr-TR" sz="1800" b="1" dirty="0">
                <a:solidFill>
                  <a:srgbClr val="000000"/>
                </a:solidFill>
                <a:effectLst/>
                <a:latin typeface="Times New Roman" panose="02020603050405020304" pitchFamily="18" charset="0"/>
                <a:ea typeface="Times New Roman" panose="02020603050405020304" pitchFamily="18" charset="0"/>
              </a:rPr>
              <a:t> a </a:t>
            </a:r>
            <a:r>
              <a:rPr lang="tr-TR" sz="1800" b="1" dirty="0" err="1">
                <a:solidFill>
                  <a:srgbClr val="000000"/>
                </a:solidFill>
                <a:effectLst/>
                <a:latin typeface="Times New Roman" panose="02020603050405020304" pitchFamily="18" charset="0"/>
                <a:ea typeface="Times New Roman" panose="02020603050405020304" pitchFamily="18" charset="0"/>
              </a:rPr>
              <a:t>child</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And</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why</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then</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have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tempted</a:t>
            </a:r>
            <a:r>
              <a:rPr lang="tr-TR" sz="1800" b="1" dirty="0">
                <a:solidFill>
                  <a:srgbClr val="000000"/>
                </a:solidFill>
                <a:effectLst/>
                <a:latin typeface="Times New Roman" panose="02020603050405020304" pitchFamily="18" charset="0"/>
                <a:ea typeface="Times New Roman" panose="02020603050405020304" pitchFamily="18" charset="0"/>
              </a:rPr>
              <a:t> me? I </a:t>
            </a:r>
            <a:r>
              <a:rPr lang="tr-TR" sz="1800" b="1" dirty="0" err="1">
                <a:solidFill>
                  <a:srgbClr val="000000"/>
                </a:solidFill>
                <a:effectLst/>
                <a:latin typeface="Times New Roman" panose="02020603050405020304" pitchFamily="18" charset="0"/>
                <a:ea typeface="Times New Roman" panose="02020603050405020304" pitchFamily="18" charset="0"/>
              </a:rPr>
              <a:t>was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firm</a:t>
            </a:r>
            <a:r>
              <a:rPr lang="tr-TR" sz="1800" b="1" dirty="0">
                <a:solidFill>
                  <a:srgbClr val="000000"/>
                </a:solidFill>
                <a:effectLst/>
                <a:latin typeface="Times New Roman" panose="02020603050405020304" pitchFamily="18" charset="0"/>
                <a:ea typeface="Times New Roman" panose="02020603050405020304" pitchFamily="18" charset="0"/>
              </a:rPr>
              <a:t> as a </a:t>
            </a:r>
            <a:r>
              <a:rPr lang="tr-TR" sz="1800" b="1" dirty="0" err="1">
                <a:solidFill>
                  <a:srgbClr val="000000"/>
                </a:solidFill>
                <a:effectLst/>
                <a:latin typeface="Times New Roman" panose="02020603050405020304" pitchFamily="18" charset="0"/>
                <a:ea typeface="Times New Roman" panose="02020603050405020304" pitchFamily="18" charset="0"/>
              </a:rPr>
              <a:t>man</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could</a:t>
            </a:r>
            <a:r>
              <a:rPr lang="tr-TR" sz="1800" b="1" dirty="0">
                <a:solidFill>
                  <a:srgbClr val="000000"/>
                </a:solidFill>
                <a:effectLst/>
                <a:latin typeface="Times New Roman" panose="02020603050405020304" pitchFamily="18" charset="0"/>
                <a:ea typeface="Times New Roman" panose="02020603050405020304" pitchFamily="18" charset="0"/>
              </a:rPr>
              <a:t> be </a:t>
            </a:r>
            <a:r>
              <a:rPr lang="tr-TR" sz="1800" b="1" dirty="0" err="1">
                <a:solidFill>
                  <a:srgbClr val="000000"/>
                </a:solidFill>
                <a:effectLst/>
                <a:latin typeface="Times New Roman" panose="02020603050405020304" pitchFamily="18" charset="0"/>
                <a:ea typeface="Times New Roman" panose="02020603050405020304" pitchFamily="18" charset="0"/>
              </a:rPr>
              <a:t>till</a:t>
            </a:r>
            <a:r>
              <a:rPr lang="tr-TR" sz="1800" b="1" dirty="0">
                <a:solidFill>
                  <a:srgbClr val="000000"/>
                </a:solidFill>
                <a:effectLst/>
                <a:latin typeface="Times New Roman" panose="02020603050405020304" pitchFamily="18" charset="0"/>
                <a:ea typeface="Times New Roman" panose="02020603050405020304" pitchFamily="18" charset="0"/>
              </a:rPr>
              <a:t> I </a:t>
            </a:r>
            <a:r>
              <a:rPr lang="tr-TR" sz="1800" b="1" dirty="0" err="1">
                <a:solidFill>
                  <a:srgbClr val="000000"/>
                </a:solidFill>
                <a:effectLst/>
                <a:latin typeface="Times New Roman" panose="02020603050405020304" pitchFamily="18" charset="0"/>
                <a:ea typeface="Times New Roman" panose="02020603050405020304" pitchFamily="18" charset="0"/>
              </a:rPr>
              <a:t>saw</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those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eyes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and</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that</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mouth</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again</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surely</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there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never</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was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such</a:t>
            </a:r>
            <a:r>
              <a:rPr lang="tr-TR" sz="1800" b="1" dirty="0">
                <a:solidFill>
                  <a:srgbClr val="000000"/>
                </a:solidFill>
                <a:effectLst/>
                <a:latin typeface="Times New Roman" panose="02020603050405020304" pitchFamily="18" charset="0"/>
                <a:ea typeface="Times New Roman" panose="02020603050405020304" pitchFamily="18" charset="0"/>
              </a:rPr>
              <a:t> a </a:t>
            </a:r>
            <a:r>
              <a:rPr lang="tr-TR" sz="1800" b="1" dirty="0" err="1">
                <a:solidFill>
                  <a:srgbClr val="000000"/>
                </a:solidFill>
                <a:effectLst/>
                <a:latin typeface="Times New Roman" panose="02020603050405020304" pitchFamily="18" charset="0"/>
                <a:ea typeface="Times New Roman" panose="02020603050405020304" pitchFamily="18" charset="0"/>
              </a:rPr>
              <a:t>maddening</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mouth</a:t>
            </a:r>
            <a:r>
              <a:rPr lang="tr-TR" sz="1800" b="1" dirty="0">
                <a:solidFill>
                  <a:srgbClr val="000000"/>
                </a:solidFill>
                <a:effectLst/>
                <a:latin typeface="Times New Roman" panose="02020603050405020304" pitchFamily="18" charset="0"/>
                <a:ea typeface="Times New Roman" panose="02020603050405020304" pitchFamily="18" charset="0"/>
              </a:rPr>
              <a:t> since </a:t>
            </a:r>
            <a:r>
              <a:rPr lang="tr-TR" sz="1800" b="1" dirty="0" err="1">
                <a:solidFill>
                  <a:srgbClr val="000000"/>
                </a:solidFill>
                <a:effectLst/>
                <a:latin typeface="Times New Roman" panose="02020603050405020304" pitchFamily="18" charset="0"/>
                <a:ea typeface="Times New Roman" panose="02020603050405020304" pitchFamily="18" charset="0"/>
              </a:rPr>
              <a:t>Eve’s</a:t>
            </a:r>
            <a:r>
              <a:rPr lang="tr-TR" sz="1800" b="1" dirty="0">
                <a:solidFill>
                  <a:srgbClr val="000000"/>
                </a:solidFill>
                <a:effectLst/>
                <a:latin typeface="Times New Roman" panose="02020603050405020304" pitchFamily="18" charset="0"/>
                <a:ea typeface="Times New Roman" panose="02020603050405020304" pitchFamily="18" charset="0"/>
              </a:rPr>
              <a:t>.”* His </a:t>
            </a:r>
            <a:r>
              <a:rPr lang="tr-TR" sz="1800" b="1" dirty="0" err="1">
                <a:solidFill>
                  <a:srgbClr val="000000"/>
                </a:solidFill>
                <a:effectLst/>
                <a:latin typeface="Times New Roman" panose="02020603050405020304" pitchFamily="18" charset="0"/>
                <a:ea typeface="Times New Roman" panose="02020603050405020304" pitchFamily="18" charset="0"/>
              </a:rPr>
              <a:t>voice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sank</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and</a:t>
            </a:r>
            <a:r>
              <a:rPr lang="tr-TR" sz="1800" b="1" dirty="0">
                <a:solidFill>
                  <a:srgbClr val="000000"/>
                </a:solidFill>
                <a:effectLst/>
                <a:latin typeface="Times New Roman" panose="02020603050405020304" pitchFamily="18" charset="0"/>
                <a:ea typeface="Times New Roman" panose="02020603050405020304" pitchFamily="18" charset="0"/>
              </a:rPr>
              <a:t> a hot </a:t>
            </a:r>
            <a:r>
              <a:rPr lang="tr-TR" sz="1800" b="1" dirty="0" err="1">
                <a:solidFill>
                  <a:srgbClr val="000000"/>
                </a:solidFill>
                <a:effectLst/>
                <a:latin typeface="Times New Roman" panose="02020603050405020304" pitchFamily="18" charset="0"/>
                <a:ea typeface="Times New Roman" panose="02020603050405020304" pitchFamily="18" charset="0"/>
              </a:rPr>
              <a:t>archness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shot</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from</a:t>
            </a:r>
            <a:r>
              <a:rPr lang="tr-TR" sz="1800" b="1" dirty="0">
                <a:solidFill>
                  <a:srgbClr val="000000"/>
                </a:solidFill>
                <a:effectLst/>
                <a:latin typeface="Times New Roman" panose="02020603050405020304" pitchFamily="18" charset="0"/>
                <a:ea typeface="Times New Roman" panose="02020603050405020304" pitchFamily="18" charset="0"/>
              </a:rPr>
              <a:t> his </a:t>
            </a:r>
            <a:r>
              <a:rPr lang="tr-TR" sz="1800" b="1" dirty="0" err="1">
                <a:solidFill>
                  <a:srgbClr val="000000"/>
                </a:solidFill>
                <a:effectLst/>
                <a:latin typeface="Times New Roman" panose="02020603050405020304" pitchFamily="18" charset="0"/>
                <a:ea typeface="Times New Roman" panose="02020603050405020304" pitchFamily="18" charset="0"/>
              </a:rPr>
              <a:t>own</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black</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eyes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temptress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Tess</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dear</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damned</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witch</a:t>
            </a:r>
            <a:r>
              <a:rPr lang="tr-TR" sz="1800" b="1" dirty="0">
                <a:solidFill>
                  <a:srgbClr val="000000"/>
                </a:solidFill>
                <a:effectLst/>
                <a:latin typeface="Times New Roman" panose="02020603050405020304" pitchFamily="18" charset="0"/>
                <a:ea typeface="Times New Roman" panose="02020603050405020304" pitchFamily="18" charset="0"/>
              </a:rPr>
              <a:t> of </a:t>
            </a:r>
            <a:r>
              <a:rPr lang="tr-TR" sz="1800" b="1" dirty="0" err="1">
                <a:solidFill>
                  <a:srgbClr val="000000"/>
                </a:solidFill>
                <a:effectLst/>
                <a:latin typeface="Times New Roman" panose="02020603050405020304" pitchFamily="18" charset="0"/>
                <a:ea typeface="Times New Roman" panose="02020603050405020304" pitchFamily="18" charset="0"/>
              </a:rPr>
              <a:t>Babylon</a:t>
            </a:r>
            <a:r>
              <a:rPr lang="tr-TR" sz="1800" b="1" dirty="0">
                <a:solidFill>
                  <a:srgbClr val="000000"/>
                </a:solidFill>
                <a:effectLst/>
                <a:latin typeface="Times New Roman" panose="02020603050405020304" pitchFamily="18" charset="0"/>
                <a:ea typeface="Times New Roman" panose="02020603050405020304" pitchFamily="18" charset="0"/>
              </a:rPr>
              <a:t>*– I </a:t>
            </a:r>
            <a:r>
              <a:rPr lang="tr-TR" sz="1800" b="1" dirty="0" err="1">
                <a:solidFill>
                  <a:srgbClr val="000000"/>
                </a:solidFill>
                <a:effectLst/>
                <a:latin typeface="Times New Roman" panose="02020603050405020304" pitchFamily="18" charset="0"/>
                <a:ea typeface="Times New Roman" panose="02020603050405020304" pitchFamily="18" charset="0"/>
              </a:rPr>
              <a:t>could</a:t>
            </a:r>
            <a:r>
              <a:rPr lang="tr-TR" sz="1800" b="1" dirty="0">
                <a:solidFill>
                  <a:srgbClr val="000000"/>
                </a:solidFill>
                <a:effectLst/>
                <a:latin typeface="Times New Roman" panose="02020603050405020304" pitchFamily="18" charset="0"/>
                <a:ea typeface="Times New Roman" panose="02020603050405020304" pitchFamily="18" charset="0"/>
              </a:rPr>
              <a:t> not </a:t>
            </a:r>
            <a:r>
              <a:rPr lang="tr-TR" sz="1800" b="1" dirty="0" err="1">
                <a:solidFill>
                  <a:srgbClr val="000000"/>
                </a:solidFill>
                <a:effectLst/>
                <a:latin typeface="Times New Roman" panose="02020603050405020304" pitchFamily="18" charset="0"/>
                <a:ea typeface="Times New Roman" panose="02020603050405020304" pitchFamily="18" charset="0"/>
              </a:rPr>
              <a:t>resist</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as </a:t>
            </a:r>
            <a:r>
              <a:rPr lang="tr-TR" sz="1800" b="1" dirty="0" err="1">
                <a:solidFill>
                  <a:srgbClr val="000000"/>
                </a:solidFill>
                <a:effectLst/>
                <a:latin typeface="Times New Roman" panose="02020603050405020304" pitchFamily="18" charset="0"/>
                <a:ea typeface="Times New Roman" panose="02020603050405020304" pitchFamily="18" charset="0"/>
              </a:rPr>
              <a:t>soon</a:t>
            </a:r>
            <a:r>
              <a:rPr lang="tr-TR" sz="1800" b="1" dirty="0">
                <a:solidFill>
                  <a:srgbClr val="000000"/>
                </a:solidFill>
                <a:effectLst/>
                <a:latin typeface="Times New Roman" panose="02020603050405020304" pitchFamily="18" charset="0"/>
                <a:ea typeface="Times New Roman" panose="02020603050405020304" pitchFamily="18" charset="0"/>
              </a:rPr>
              <a:t> as I met </a:t>
            </a:r>
            <a:r>
              <a:rPr lang="tr-TR" sz="1800" b="1" dirty="0" err="1">
                <a:solidFill>
                  <a:srgbClr val="000000"/>
                </a:solidFill>
                <a:effectLst/>
                <a:latin typeface="Times New Roman" panose="02020603050405020304" pitchFamily="18" charset="0"/>
                <a:ea typeface="Times New Roman" panose="02020603050405020304" pitchFamily="18" charset="0"/>
              </a:rPr>
              <a:t>you</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b="1" dirty="0" err="1">
                <a:solidFill>
                  <a:srgbClr val="000000"/>
                </a:solidFill>
                <a:effectLst/>
                <a:latin typeface="Times New Roman" panose="02020603050405020304" pitchFamily="18" charset="0"/>
                <a:ea typeface="Times New Roman" panose="02020603050405020304" pitchFamily="18" charset="0"/>
              </a:rPr>
              <a:t>again</a:t>
            </a:r>
            <a:r>
              <a:rPr lang="tr-TR" sz="1800" b="1" dirty="0">
                <a:solidFill>
                  <a:srgbClr val="000000"/>
                </a:solidFill>
                <a:effectLst/>
                <a:latin typeface="Times New Roman" panose="02020603050405020304" pitchFamily="18" charset="0"/>
                <a:ea typeface="Times New Roman" panose="02020603050405020304" pitchFamily="18" charset="0"/>
              </a:rPr>
              <a:t>!</a:t>
            </a:r>
            <a:endParaRPr lang="tr-TR" sz="1800" dirty="0">
              <a:effectLst/>
              <a:latin typeface="Times New Roman" panose="02020603050405020304" pitchFamily="18" charset="0"/>
              <a:ea typeface="Times New Roman" panose="02020603050405020304" pitchFamily="18" charset="0"/>
            </a:endParaRPr>
          </a:p>
          <a:p>
            <a:endParaRPr lang="tr-TR" dirty="0"/>
          </a:p>
          <a:p>
            <a:r>
              <a:rPr lang="tr-TR" dirty="0" err="1"/>
              <a:t>Alec’s</a:t>
            </a:r>
            <a:r>
              <a:rPr lang="tr-TR" dirty="0"/>
              <a:t> </a:t>
            </a:r>
            <a:r>
              <a:rPr lang="tr-TR" dirty="0" err="1"/>
              <a:t>sincerity</a:t>
            </a:r>
            <a:r>
              <a:rPr lang="tr-TR" dirty="0"/>
              <a:t> in his </a:t>
            </a:r>
            <a:r>
              <a:rPr lang="tr-TR" dirty="0" err="1"/>
              <a:t>conversion</a:t>
            </a:r>
            <a:r>
              <a:rPr lang="tr-TR" dirty="0"/>
              <a:t> </a:t>
            </a:r>
            <a:r>
              <a:rPr lang="tr-TR" dirty="0" err="1"/>
              <a:t>to</a:t>
            </a:r>
            <a:r>
              <a:rPr lang="tr-TR" dirty="0"/>
              <a:t> </a:t>
            </a:r>
            <a:r>
              <a:rPr lang="tr-TR" dirty="0" err="1"/>
              <a:t>Christianity</a:t>
            </a:r>
            <a:endParaRPr lang="tr-TR" dirty="0"/>
          </a:p>
          <a:p>
            <a:r>
              <a:rPr lang="tr-TR" dirty="0"/>
              <a:t>His </a:t>
            </a:r>
            <a:r>
              <a:rPr lang="tr-TR" dirty="0" err="1"/>
              <a:t>impact</a:t>
            </a:r>
            <a:r>
              <a:rPr lang="tr-TR" dirty="0"/>
              <a:t> on </a:t>
            </a:r>
            <a:r>
              <a:rPr lang="tr-TR" dirty="0" err="1"/>
              <a:t>Tess's</a:t>
            </a:r>
            <a:r>
              <a:rPr lang="tr-TR" dirty="0"/>
              <a:t> </a:t>
            </a:r>
            <a:r>
              <a:rPr lang="tr-TR" dirty="0" err="1"/>
              <a:t>fate</a:t>
            </a:r>
            <a:endParaRPr lang="tr-TR" dirty="0"/>
          </a:p>
          <a:p>
            <a:r>
              <a:rPr lang="tr-TR" dirty="0" err="1"/>
              <a:t>Representation</a:t>
            </a:r>
            <a:r>
              <a:rPr lang="tr-TR" dirty="0"/>
              <a:t> of </a:t>
            </a:r>
            <a:r>
              <a:rPr lang="tr-TR" dirty="0" err="1"/>
              <a:t>male</a:t>
            </a:r>
            <a:r>
              <a:rPr lang="tr-TR" dirty="0"/>
              <a:t> </a:t>
            </a:r>
            <a:r>
              <a:rPr lang="tr-TR" dirty="0" err="1"/>
              <a:t>dominance</a:t>
            </a:r>
            <a:r>
              <a:rPr lang="tr-TR" dirty="0"/>
              <a:t> </a:t>
            </a:r>
            <a:r>
              <a:rPr lang="tr-TR" dirty="0" err="1"/>
              <a:t>and</a:t>
            </a:r>
            <a:r>
              <a:rPr lang="tr-TR" dirty="0"/>
              <a:t> moral </a:t>
            </a:r>
            <a:r>
              <a:rPr lang="tr-TR" dirty="0" err="1"/>
              <a:t>corruption</a:t>
            </a:r>
            <a:endParaRPr lang="tr-TR" dirty="0"/>
          </a:p>
          <a:p>
            <a:r>
              <a:rPr lang="tr-TR" dirty="0" err="1"/>
              <a:t>Mansplaining</a:t>
            </a:r>
            <a:r>
              <a:rPr lang="tr-TR" dirty="0"/>
              <a:t>?</a:t>
            </a:r>
          </a:p>
          <a:p>
            <a:endParaRPr lang="tr-TR" dirty="0"/>
          </a:p>
          <a:p>
            <a:endParaRPr lang="tr-TR" dirty="0"/>
          </a:p>
        </p:txBody>
      </p:sp>
    </p:spTree>
    <p:extLst>
      <p:ext uri="{BB962C8B-B14F-4D97-AF65-F5344CB8AC3E}">
        <p14:creationId xmlns:p14="http://schemas.microsoft.com/office/powerpoint/2010/main" val="1099394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3B1AEB-D4EA-08D1-D117-69309F6F7F13}"/>
              </a:ext>
            </a:extLst>
          </p:cNvPr>
          <p:cNvSpPr>
            <a:spLocks noGrp="1"/>
          </p:cNvSpPr>
          <p:nvPr>
            <p:ph type="title"/>
          </p:nvPr>
        </p:nvSpPr>
        <p:spPr/>
        <p:txBody>
          <a:bodyPr/>
          <a:lstStyle/>
          <a:p>
            <a:r>
              <a:rPr lang="tr-TR" dirty="0" err="1"/>
              <a:t>Angel</a:t>
            </a:r>
            <a:endParaRPr lang="tr-TR" dirty="0"/>
          </a:p>
        </p:txBody>
      </p:sp>
      <p:sp>
        <p:nvSpPr>
          <p:cNvPr id="3" name="İçerik Yer Tutucusu 2">
            <a:extLst>
              <a:ext uri="{FF2B5EF4-FFF2-40B4-BE49-F238E27FC236}">
                <a16:creationId xmlns:a16="http://schemas.microsoft.com/office/drawing/2014/main" id="{38A470E6-CF95-287B-F159-AFD4113AF735}"/>
              </a:ext>
            </a:extLst>
          </p:cNvPr>
          <p:cNvSpPr>
            <a:spLocks noGrp="1"/>
          </p:cNvSpPr>
          <p:nvPr>
            <p:ph idx="1"/>
          </p:nvPr>
        </p:nvSpPr>
        <p:spPr/>
        <p:txBody>
          <a:bodyPr>
            <a:normAutofit fontScale="70000" lnSpcReduction="20000"/>
          </a:bodyPr>
          <a:lstStyle/>
          <a:p>
            <a:r>
              <a:rPr lang="tr-TR" dirty="0" err="1"/>
              <a:t>Angel’s</a:t>
            </a:r>
            <a:r>
              <a:rPr lang="tr-TR" dirty="0"/>
              <a:t> </a:t>
            </a:r>
            <a:r>
              <a:rPr lang="tr-TR" dirty="0" err="1"/>
              <a:t>function</a:t>
            </a:r>
            <a:r>
              <a:rPr lang="tr-TR" dirty="0"/>
              <a:t> in </a:t>
            </a:r>
            <a:r>
              <a:rPr lang="tr-TR" dirty="0" err="1"/>
              <a:t>the</a:t>
            </a:r>
            <a:r>
              <a:rPr lang="tr-TR" dirty="0"/>
              <a:t> </a:t>
            </a:r>
            <a:r>
              <a:rPr lang="tr-TR" dirty="0" err="1"/>
              <a:t>story</a:t>
            </a:r>
            <a:r>
              <a:rPr lang="tr-TR" dirty="0"/>
              <a:t> </a:t>
            </a:r>
          </a:p>
          <a:p>
            <a:r>
              <a:rPr lang="tr-TR" dirty="0"/>
              <a:t> His </a:t>
            </a:r>
            <a:r>
              <a:rPr lang="tr-TR" dirty="0" err="1"/>
              <a:t>internal</a:t>
            </a:r>
            <a:r>
              <a:rPr lang="tr-TR" dirty="0"/>
              <a:t> </a:t>
            </a:r>
            <a:r>
              <a:rPr lang="tr-TR" dirty="0" err="1"/>
              <a:t>conflict</a:t>
            </a:r>
            <a:r>
              <a:rPr lang="tr-TR" dirty="0"/>
              <a:t> </a:t>
            </a:r>
            <a:r>
              <a:rPr lang="tr-TR" dirty="0" err="1"/>
              <a:t>and</a:t>
            </a:r>
            <a:r>
              <a:rPr lang="tr-TR" dirty="0"/>
              <a:t> moral </a:t>
            </a:r>
            <a:r>
              <a:rPr lang="tr-TR" dirty="0" err="1"/>
              <a:t>idealism</a:t>
            </a:r>
            <a:r>
              <a:rPr lang="tr-TR" dirty="0"/>
              <a:t> (</a:t>
            </a:r>
            <a:r>
              <a:rPr lang="tr-TR" dirty="0" err="1"/>
              <a:t>consider</a:t>
            </a:r>
            <a:r>
              <a:rPr lang="tr-TR" dirty="0"/>
              <a:t> his </a:t>
            </a:r>
            <a:r>
              <a:rPr lang="tr-TR" dirty="0" err="1"/>
              <a:t>father</a:t>
            </a:r>
            <a:r>
              <a:rPr lang="tr-TR" dirty="0"/>
              <a:t>, </a:t>
            </a:r>
            <a:r>
              <a:rPr lang="tr-TR" dirty="0" err="1"/>
              <a:t>the</a:t>
            </a:r>
            <a:r>
              <a:rPr lang="tr-TR" dirty="0"/>
              <a:t> </a:t>
            </a:r>
            <a:r>
              <a:rPr lang="tr-TR" dirty="0" err="1"/>
              <a:t>Reverend</a:t>
            </a:r>
            <a:r>
              <a:rPr lang="tr-TR" dirty="0"/>
              <a:t> </a:t>
            </a:r>
            <a:r>
              <a:rPr lang="tr-TR" dirty="0" err="1"/>
              <a:t>Clare</a:t>
            </a:r>
            <a:r>
              <a:rPr lang="tr-TR" dirty="0"/>
              <a:t>) (</a:t>
            </a:r>
            <a:r>
              <a:rPr lang="tr-TR" dirty="0" err="1"/>
              <a:t>conformist</a:t>
            </a:r>
            <a:r>
              <a:rPr lang="tr-TR" dirty="0"/>
              <a:t>? </a:t>
            </a:r>
            <a:r>
              <a:rPr lang="tr-TR" dirty="0" err="1"/>
              <a:t>Rebellious</a:t>
            </a:r>
            <a:r>
              <a:rPr lang="tr-TR" dirty="0"/>
              <a:t>? </a:t>
            </a:r>
            <a:r>
              <a:rPr lang="tr-TR" dirty="0" err="1"/>
              <a:t>Slave</a:t>
            </a:r>
            <a:r>
              <a:rPr lang="tr-TR" dirty="0"/>
              <a:t> </a:t>
            </a:r>
            <a:r>
              <a:rPr lang="tr-TR" dirty="0" err="1"/>
              <a:t>to</a:t>
            </a:r>
            <a:r>
              <a:rPr lang="tr-TR" dirty="0"/>
              <a:t> </a:t>
            </a:r>
            <a:r>
              <a:rPr lang="tr-TR" dirty="0" err="1"/>
              <a:t>the</a:t>
            </a:r>
            <a:r>
              <a:rPr lang="tr-TR" dirty="0"/>
              <a:t> </a:t>
            </a:r>
            <a:r>
              <a:rPr lang="tr-TR" dirty="0" err="1"/>
              <a:t>traditions</a:t>
            </a:r>
            <a:r>
              <a:rPr lang="tr-TR" dirty="0"/>
              <a:t>?)</a:t>
            </a:r>
          </a:p>
          <a:p>
            <a:r>
              <a:rPr lang="tr-TR" dirty="0"/>
              <a:t>His </a:t>
            </a:r>
            <a:r>
              <a:rPr lang="tr-TR" dirty="0" err="1"/>
              <a:t>impact</a:t>
            </a:r>
            <a:r>
              <a:rPr lang="tr-TR" dirty="0"/>
              <a:t> on </a:t>
            </a:r>
            <a:r>
              <a:rPr lang="tr-TR" dirty="0" err="1"/>
              <a:t>Tess’s</a:t>
            </a:r>
            <a:r>
              <a:rPr lang="tr-TR" dirty="0"/>
              <a:t> life </a:t>
            </a:r>
            <a:r>
              <a:rPr lang="tr-TR" dirty="0" err="1"/>
              <a:t>and</a:t>
            </a:r>
            <a:r>
              <a:rPr lang="tr-TR" dirty="0"/>
              <a:t> </a:t>
            </a:r>
            <a:r>
              <a:rPr lang="tr-TR" dirty="0" err="1"/>
              <a:t>fate</a:t>
            </a:r>
            <a:endParaRPr lang="tr-TR" dirty="0"/>
          </a:p>
          <a:p>
            <a:r>
              <a:rPr lang="tr-TR" dirty="0" err="1"/>
              <a:t>Hypocrisy</a:t>
            </a:r>
            <a:r>
              <a:rPr lang="tr-TR" dirty="0"/>
              <a:t> of </a:t>
            </a:r>
            <a:r>
              <a:rPr lang="tr-TR" dirty="0" err="1"/>
              <a:t>Angel</a:t>
            </a:r>
            <a:r>
              <a:rPr lang="tr-TR" dirty="0"/>
              <a:t> (</a:t>
            </a:r>
            <a:r>
              <a:rPr lang="tr-TR" dirty="0" err="1"/>
              <a:t>if</a:t>
            </a:r>
            <a:r>
              <a:rPr lang="tr-TR" dirty="0"/>
              <a:t> </a:t>
            </a:r>
            <a:r>
              <a:rPr lang="tr-TR" dirty="0" err="1"/>
              <a:t>any</a:t>
            </a:r>
            <a:r>
              <a:rPr lang="tr-TR" dirty="0"/>
              <a:t>?)</a:t>
            </a:r>
          </a:p>
          <a:p>
            <a:endParaRPr lang="tr-TR" dirty="0"/>
          </a:p>
          <a:p>
            <a:r>
              <a:rPr lang="tr-TR" dirty="0" err="1"/>
              <a:t>Don’t</a:t>
            </a:r>
            <a:r>
              <a:rPr lang="tr-TR" dirty="0"/>
              <a:t>, </a:t>
            </a:r>
            <a:r>
              <a:rPr lang="tr-TR" dirty="0" err="1"/>
              <a:t>Tess</a:t>
            </a:r>
            <a:r>
              <a:rPr lang="tr-TR" dirty="0"/>
              <a:t>; </a:t>
            </a:r>
            <a:r>
              <a:rPr lang="tr-TR" dirty="0" err="1"/>
              <a:t>don’t</a:t>
            </a:r>
            <a:r>
              <a:rPr lang="tr-TR" dirty="0"/>
              <a:t> </a:t>
            </a:r>
            <a:r>
              <a:rPr lang="tr-TR" dirty="0" err="1"/>
              <a:t>argue</a:t>
            </a:r>
            <a:r>
              <a:rPr lang="tr-TR" dirty="0"/>
              <a:t>. </a:t>
            </a:r>
            <a:r>
              <a:rPr lang="tr-TR" dirty="0" err="1"/>
              <a:t>Different</a:t>
            </a:r>
            <a:r>
              <a:rPr lang="tr-TR" dirty="0"/>
              <a:t> </a:t>
            </a:r>
            <a:r>
              <a:rPr lang="tr-TR" dirty="0" err="1"/>
              <a:t>societies</a:t>
            </a:r>
            <a:r>
              <a:rPr lang="tr-TR" dirty="0"/>
              <a:t> </a:t>
            </a:r>
            <a:r>
              <a:rPr lang="tr-TR" dirty="0" err="1"/>
              <a:t>different</a:t>
            </a:r>
            <a:r>
              <a:rPr lang="tr-TR" dirty="0"/>
              <a:t> </a:t>
            </a:r>
            <a:r>
              <a:rPr lang="tr-TR" dirty="0" err="1"/>
              <a:t>manners</a:t>
            </a:r>
            <a:r>
              <a:rPr lang="tr-TR" dirty="0"/>
              <a:t>. </a:t>
            </a:r>
            <a:r>
              <a:rPr lang="tr-TR" dirty="0" err="1"/>
              <a:t>You</a:t>
            </a:r>
            <a:r>
              <a:rPr lang="tr-TR" dirty="0"/>
              <a:t> </a:t>
            </a:r>
            <a:r>
              <a:rPr lang="tr-TR" dirty="0" err="1"/>
              <a:t>almost</a:t>
            </a:r>
            <a:r>
              <a:rPr lang="tr-TR" dirty="0"/>
              <a:t> </a:t>
            </a:r>
            <a:r>
              <a:rPr lang="tr-TR" dirty="0" err="1"/>
              <a:t>make</a:t>
            </a:r>
            <a:r>
              <a:rPr lang="tr-TR" dirty="0"/>
              <a:t> me say </a:t>
            </a:r>
            <a:r>
              <a:rPr lang="tr-TR" dirty="0" err="1"/>
              <a:t>you</a:t>
            </a:r>
            <a:r>
              <a:rPr lang="tr-TR" dirty="0"/>
              <a:t> </a:t>
            </a:r>
            <a:r>
              <a:rPr lang="tr-TR" dirty="0" err="1"/>
              <a:t>are</a:t>
            </a:r>
            <a:r>
              <a:rPr lang="tr-TR" dirty="0"/>
              <a:t> an </a:t>
            </a:r>
            <a:r>
              <a:rPr lang="tr-TR" dirty="0" err="1"/>
              <a:t>unapprehending</a:t>
            </a:r>
            <a:r>
              <a:rPr lang="tr-TR" dirty="0"/>
              <a:t> </a:t>
            </a:r>
            <a:r>
              <a:rPr lang="tr-TR" dirty="0" err="1"/>
              <a:t>peasant</a:t>
            </a:r>
            <a:r>
              <a:rPr lang="tr-TR" dirty="0"/>
              <a:t> </a:t>
            </a:r>
            <a:r>
              <a:rPr lang="tr-TR" dirty="0" err="1"/>
              <a:t>woman</a:t>
            </a:r>
            <a:r>
              <a:rPr lang="tr-TR" dirty="0"/>
              <a:t>, </a:t>
            </a:r>
            <a:r>
              <a:rPr lang="tr-TR" dirty="0" err="1"/>
              <a:t>who</a:t>
            </a:r>
            <a:r>
              <a:rPr lang="tr-TR" dirty="0"/>
              <a:t> </a:t>
            </a:r>
            <a:r>
              <a:rPr lang="tr-TR" dirty="0" err="1"/>
              <a:t>have</a:t>
            </a:r>
            <a:r>
              <a:rPr lang="tr-TR" dirty="0"/>
              <a:t> </a:t>
            </a:r>
            <a:r>
              <a:rPr lang="tr-TR" dirty="0" err="1"/>
              <a:t>never</a:t>
            </a:r>
            <a:r>
              <a:rPr lang="tr-TR" dirty="0"/>
              <a:t> </a:t>
            </a:r>
            <a:r>
              <a:rPr lang="tr-TR" dirty="0" err="1"/>
              <a:t>been</a:t>
            </a:r>
            <a:r>
              <a:rPr lang="tr-TR" dirty="0"/>
              <a:t> </a:t>
            </a:r>
            <a:r>
              <a:rPr lang="tr-TR" dirty="0" err="1"/>
              <a:t>initiated</a:t>
            </a:r>
            <a:r>
              <a:rPr lang="tr-TR" dirty="0"/>
              <a:t> </a:t>
            </a:r>
            <a:r>
              <a:rPr lang="tr-TR" dirty="0" err="1"/>
              <a:t>into</a:t>
            </a:r>
            <a:r>
              <a:rPr lang="tr-TR" dirty="0"/>
              <a:t> </a:t>
            </a:r>
            <a:r>
              <a:rPr lang="tr-TR" dirty="0" err="1"/>
              <a:t>the</a:t>
            </a:r>
            <a:r>
              <a:rPr lang="tr-TR" dirty="0"/>
              <a:t> </a:t>
            </a:r>
            <a:r>
              <a:rPr lang="tr-TR" dirty="0" err="1"/>
              <a:t>proportions</a:t>
            </a:r>
            <a:r>
              <a:rPr lang="tr-TR" dirty="0"/>
              <a:t> of </a:t>
            </a:r>
            <a:r>
              <a:rPr lang="tr-TR" dirty="0" err="1"/>
              <a:t>social</a:t>
            </a:r>
            <a:r>
              <a:rPr lang="tr-TR" dirty="0"/>
              <a:t> </a:t>
            </a:r>
            <a:r>
              <a:rPr lang="tr-TR" dirty="0" err="1"/>
              <a:t>things</a:t>
            </a:r>
            <a:r>
              <a:rPr lang="tr-TR" dirty="0"/>
              <a:t>. </a:t>
            </a:r>
            <a:r>
              <a:rPr lang="tr-TR" dirty="0" err="1"/>
              <a:t>You</a:t>
            </a:r>
            <a:r>
              <a:rPr lang="tr-TR" dirty="0"/>
              <a:t> </a:t>
            </a:r>
            <a:r>
              <a:rPr lang="tr-TR" dirty="0" err="1"/>
              <a:t>don’t</a:t>
            </a:r>
            <a:r>
              <a:rPr lang="tr-TR" dirty="0"/>
              <a:t> </a:t>
            </a:r>
            <a:r>
              <a:rPr lang="tr-TR" dirty="0" err="1"/>
              <a:t>know</a:t>
            </a:r>
            <a:r>
              <a:rPr lang="tr-TR" dirty="0"/>
              <a:t> </a:t>
            </a:r>
            <a:r>
              <a:rPr lang="tr-TR" dirty="0" err="1"/>
              <a:t>what</a:t>
            </a:r>
            <a:r>
              <a:rPr lang="tr-TR" dirty="0"/>
              <a:t> </a:t>
            </a:r>
            <a:r>
              <a:rPr lang="tr-TR" dirty="0" err="1"/>
              <a:t>you</a:t>
            </a:r>
            <a:r>
              <a:rPr lang="tr-TR" dirty="0"/>
              <a:t> say.” “I am </a:t>
            </a:r>
            <a:r>
              <a:rPr lang="tr-TR" dirty="0" err="1"/>
              <a:t>only</a:t>
            </a:r>
            <a:r>
              <a:rPr lang="tr-TR" dirty="0"/>
              <a:t> a </a:t>
            </a:r>
            <a:r>
              <a:rPr lang="tr-TR" dirty="0" err="1"/>
              <a:t>peasant</a:t>
            </a:r>
            <a:r>
              <a:rPr lang="tr-TR" dirty="0"/>
              <a:t> </a:t>
            </a:r>
            <a:r>
              <a:rPr lang="tr-TR" dirty="0" err="1"/>
              <a:t>by</a:t>
            </a:r>
            <a:r>
              <a:rPr lang="tr-TR" dirty="0"/>
              <a:t> </a:t>
            </a:r>
            <a:r>
              <a:rPr lang="tr-TR" dirty="0" err="1"/>
              <a:t>position</a:t>
            </a:r>
            <a:r>
              <a:rPr lang="tr-TR" dirty="0"/>
              <a:t>, not </a:t>
            </a:r>
            <a:r>
              <a:rPr lang="tr-TR" dirty="0" err="1"/>
              <a:t>by</a:t>
            </a:r>
            <a:r>
              <a:rPr lang="tr-TR" dirty="0"/>
              <a:t> </a:t>
            </a:r>
            <a:r>
              <a:rPr lang="tr-TR" dirty="0" err="1"/>
              <a:t>nature</a:t>
            </a:r>
            <a:r>
              <a:rPr lang="tr-TR" dirty="0"/>
              <a:t>.” </a:t>
            </a:r>
            <a:r>
              <a:rPr lang="tr-TR" dirty="0" err="1"/>
              <a:t>She</a:t>
            </a:r>
            <a:r>
              <a:rPr lang="tr-TR" dirty="0"/>
              <a:t> </a:t>
            </a:r>
            <a:r>
              <a:rPr lang="tr-TR" dirty="0" err="1"/>
              <a:t>spoke</a:t>
            </a:r>
            <a:r>
              <a:rPr lang="tr-TR" dirty="0"/>
              <a:t> </a:t>
            </a:r>
            <a:r>
              <a:rPr lang="tr-TR" dirty="0" err="1"/>
              <a:t>with</a:t>
            </a:r>
            <a:r>
              <a:rPr lang="tr-TR" dirty="0"/>
              <a:t> an </a:t>
            </a:r>
            <a:r>
              <a:rPr lang="tr-TR" dirty="0" err="1"/>
              <a:t>impulse</a:t>
            </a:r>
            <a:r>
              <a:rPr lang="tr-TR" dirty="0"/>
              <a:t> </a:t>
            </a:r>
            <a:r>
              <a:rPr lang="tr-TR" dirty="0" err="1"/>
              <a:t>to</a:t>
            </a:r>
            <a:r>
              <a:rPr lang="tr-TR" dirty="0"/>
              <a:t> </a:t>
            </a:r>
            <a:r>
              <a:rPr lang="tr-TR" dirty="0" err="1"/>
              <a:t>anger</a:t>
            </a:r>
            <a:r>
              <a:rPr lang="tr-TR" dirty="0"/>
              <a:t>, but it </a:t>
            </a:r>
            <a:r>
              <a:rPr lang="tr-TR" dirty="0" err="1"/>
              <a:t>went</a:t>
            </a:r>
            <a:r>
              <a:rPr lang="tr-TR" dirty="0"/>
              <a:t> as it </a:t>
            </a:r>
            <a:r>
              <a:rPr lang="tr-TR" dirty="0" err="1"/>
              <a:t>came</a:t>
            </a:r>
            <a:r>
              <a:rPr lang="tr-TR" dirty="0"/>
              <a:t>. “</a:t>
            </a:r>
            <a:r>
              <a:rPr lang="tr-TR" dirty="0" err="1"/>
              <a:t>So</a:t>
            </a:r>
            <a:r>
              <a:rPr lang="tr-TR" dirty="0"/>
              <a:t> </a:t>
            </a:r>
            <a:r>
              <a:rPr lang="tr-TR" dirty="0" err="1"/>
              <a:t>much</a:t>
            </a:r>
            <a:r>
              <a:rPr lang="tr-TR" dirty="0"/>
              <a:t> </a:t>
            </a:r>
            <a:r>
              <a:rPr lang="tr-TR" dirty="0" err="1"/>
              <a:t>the</a:t>
            </a:r>
            <a:r>
              <a:rPr lang="tr-TR" dirty="0"/>
              <a:t> </a:t>
            </a:r>
            <a:r>
              <a:rPr lang="tr-TR" dirty="0" err="1"/>
              <a:t>worse</a:t>
            </a:r>
            <a:r>
              <a:rPr lang="tr-TR" dirty="0"/>
              <a:t> </a:t>
            </a:r>
            <a:r>
              <a:rPr lang="tr-TR" dirty="0" err="1"/>
              <a:t>for</a:t>
            </a:r>
            <a:r>
              <a:rPr lang="tr-TR" dirty="0"/>
              <a:t> </a:t>
            </a:r>
            <a:r>
              <a:rPr lang="tr-TR" dirty="0" err="1"/>
              <a:t>you</a:t>
            </a:r>
            <a:r>
              <a:rPr lang="tr-TR" dirty="0"/>
              <a:t>. I </a:t>
            </a:r>
            <a:r>
              <a:rPr lang="tr-TR" dirty="0" err="1"/>
              <a:t>think</a:t>
            </a:r>
            <a:r>
              <a:rPr lang="tr-TR" dirty="0"/>
              <a:t> </a:t>
            </a:r>
            <a:r>
              <a:rPr lang="tr-TR" dirty="0" err="1"/>
              <a:t>that</a:t>
            </a:r>
            <a:r>
              <a:rPr lang="tr-TR" dirty="0"/>
              <a:t> </a:t>
            </a:r>
            <a:r>
              <a:rPr lang="tr-TR" dirty="0" err="1"/>
              <a:t>parson</a:t>
            </a:r>
            <a:r>
              <a:rPr lang="tr-TR" dirty="0"/>
              <a:t> </a:t>
            </a:r>
            <a:r>
              <a:rPr lang="tr-TR" dirty="0" err="1"/>
              <a:t>who</a:t>
            </a:r>
            <a:r>
              <a:rPr lang="tr-TR" dirty="0"/>
              <a:t> </a:t>
            </a:r>
            <a:r>
              <a:rPr lang="tr-TR" dirty="0" err="1"/>
              <a:t>unearthed</a:t>
            </a:r>
            <a:r>
              <a:rPr lang="tr-TR" dirty="0"/>
              <a:t> </a:t>
            </a:r>
            <a:r>
              <a:rPr lang="tr-TR" dirty="0" err="1"/>
              <a:t>your</a:t>
            </a:r>
            <a:r>
              <a:rPr lang="tr-TR" dirty="0"/>
              <a:t> </a:t>
            </a:r>
            <a:r>
              <a:rPr lang="tr-TR" dirty="0" err="1"/>
              <a:t>pedigree</a:t>
            </a:r>
            <a:r>
              <a:rPr lang="tr-TR" dirty="0"/>
              <a:t> </a:t>
            </a:r>
            <a:r>
              <a:rPr lang="tr-TR" dirty="0" err="1"/>
              <a:t>would</a:t>
            </a:r>
            <a:r>
              <a:rPr lang="tr-TR" dirty="0"/>
              <a:t> </a:t>
            </a:r>
            <a:r>
              <a:rPr lang="tr-TR" dirty="0" err="1"/>
              <a:t>have</a:t>
            </a:r>
            <a:r>
              <a:rPr lang="tr-TR" dirty="0"/>
              <a:t> done </a:t>
            </a:r>
            <a:r>
              <a:rPr lang="tr-TR" dirty="0" err="1"/>
              <a:t>better</a:t>
            </a:r>
            <a:r>
              <a:rPr lang="tr-TR" dirty="0"/>
              <a:t> </a:t>
            </a:r>
            <a:r>
              <a:rPr lang="tr-TR" dirty="0" err="1"/>
              <a:t>if</a:t>
            </a:r>
            <a:r>
              <a:rPr lang="tr-TR" dirty="0"/>
              <a:t> he had </a:t>
            </a:r>
            <a:r>
              <a:rPr lang="tr-TR" dirty="0" err="1"/>
              <a:t>held</a:t>
            </a:r>
            <a:r>
              <a:rPr lang="tr-TR" dirty="0"/>
              <a:t> his </a:t>
            </a:r>
            <a:r>
              <a:rPr lang="tr-TR" dirty="0" err="1"/>
              <a:t>tongue</a:t>
            </a:r>
            <a:r>
              <a:rPr lang="tr-TR" dirty="0"/>
              <a:t>. I </a:t>
            </a:r>
            <a:r>
              <a:rPr lang="tr-TR" dirty="0" err="1"/>
              <a:t>cannot</a:t>
            </a:r>
            <a:r>
              <a:rPr lang="tr-TR" dirty="0"/>
              <a:t> </a:t>
            </a:r>
            <a:r>
              <a:rPr lang="tr-TR" dirty="0" err="1"/>
              <a:t>help</a:t>
            </a:r>
            <a:r>
              <a:rPr lang="tr-TR" dirty="0"/>
              <a:t> </a:t>
            </a:r>
            <a:r>
              <a:rPr lang="tr-TR" dirty="0" err="1"/>
              <a:t>associating</a:t>
            </a:r>
            <a:r>
              <a:rPr lang="tr-TR" dirty="0"/>
              <a:t> </a:t>
            </a:r>
            <a:r>
              <a:rPr lang="tr-TR" dirty="0" err="1"/>
              <a:t>your</a:t>
            </a:r>
            <a:r>
              <a:rPr lang="tr-TR" dirty="0"/>
              <a:t> </a:t>
            </a:r>
            <a:r>
              <a:rPr lang="tr-TR" dirty="0" err="1"/>
              <a:t>decline</a:t>
            </a:r>
            <a:r>
              <a:rPr lang="tr-TR" dirty="0"/>
              <a:t> as a </a:t>
            </a:r>
            <a:r>
              <a:rPr lang="tr-TR" dirty="0" err="1"/>
              <a:t>family</a:t>
            </a:r>
            <a:r>
              <a:rPr lang="tr-TR" dirty="0"/>
              <a:t> </a:t>
            </a:r>
            <a:r>
              <a:rPr lang="tr-TR" dirty="0" err="1"/>
              <a:t>with</a:t>
            </a:r>
            <a:r>
              <a:rPr lang="tr-TR" dirty="0"/>
              <a:t> </a:t>
            </a:r>
            <a:r>
              <a:rPr lang="tr-TR" dirty="0" err="1"/>
              <a:t>this</a:t>
            </a:r>
            <a:r>
              <a:rPr lang="tr-TR" dirty="0"/>
              <a:t> </a:t>
            </a:r>
            <a:r>
              <a:rPr lang="tr-TR" dirty="0" err="1"/>
              <a:t>other</a:t>
            </a:r>
            <a:r>
              <a:rPr lang="tr-TR" dirty="0"/>
              <a:t> </a:t>
            </a:r>
            <a:r>
              <a:rPr lang="tr-TR" dirty="0" err="1"/>
              <a:t>fact</a:t>
            </a:r>
            <a:r>
              <a:rPr lang="tr-TR" dirty="0"/>
              <a:t>– of </a:t>
            </a:r>
            <a:r>
              <a:rPr lang="tr-TR" dirty="0" err="1"/>
              <a:t>your</a:t>
            </a:r>
            <a:r>
              <a:rPr lang="tr-TR" dirty="0"/>
              <a:t> </a:t>
            </a:r>
            <a:r>
              <a:rPr lang="tr-TR" dirty="0" err="1"/>
              <a:t>want</a:t>
            </a:r>
            <a:r>
              <a:rPr lang="tr-TR" dirty="0"/>
              <a:t> of </a:t>
            </a:r>
            <a:r>
              <a:rPr lang="tr-TR" dirty="0" err="1"/>
              <a:t>firmness</a:t>
            </a:r>
            <a:r>
              <a:rPr lang="tr-TR" dirty="0"/>
              <a:t>. </a:t>
            </a:r>
            <a:r>
              <a:rPr lang="tr-TR" dirty="0" err="1"/>
              <a:t>Decrepit</a:t>
            </a:r>
            <a:r>
              <a:rPr lang="tr-TR" dirty="0"/>
              <a:t> </a:t>
            </a:r>
            <a:r>
              <a:rPr lang="tr-TR" dirty="0" err="1"/>
              <a:t>families</a:t>
            </a:r>
            <a:r>
              <a:rPr lang="tr-TR" dirty="0"/>
              <a:t> </a:t>
            </a:r>
            <a:r>
              <a:rPr lang="tr-TR" dirty="0" err="1"/>
              <a:t>imply</a:t>
            </a:r>
            <a:r>
              <a:rPr lang="tr-TR" dirty="0"/>
              <a:t> </a:t>
            </a:r>
            <a:r>
              <a:rPr lang="tr-TR" dirty="0" err="1"/>
              <a:t>decrepit</a:t>
            </a:r>
            <a:r>
              <a:rPr lang="tr-TR" dirty="0"/>
              <a:t> </a:t>
            </a:r>
            <a:r>
              <a:rPr lang="tr-TR" dirty="0" err="1"/>
              <a:t>wills</a:t>
            </a:r>
            <a:r>
              <a:rPr lang="tr-TR" dirty="0"/>
              <a:t>, </a:t>
            </a:r>
            <a:r>
              <a:rPr lang="tr-TR" dirty="0" err="1"/>
              <a:t>decrepit</a:t>
            </a:r>
            <a:r>
              <a:rPr lang="tr-TR" dirty="0"/>
              <a:t> </a:t>
            </a:r>
            <a:r>
              <a:rPr lang="tr-TR" dirty="0" err="1"/>
              <a:t>conduct</a:t>
            </a:r>
            <a:r>
              <a:rPr lang="tr-TR" dirty="0"/>
              <a:t>. </a:t>
            </a:r>
            <a:r>
              <a:rPr lang="tr-TR" dirty="0" err="1"/>
              <a:t>Heaven</a:t>
            </a:r>
            <a:r>
              <a:rPr lang="tr-TR" dirty="0"/>
              <a:t>, </a:t>
            </a:r>
            <a:r>
              <a:rPr lang="tr-TR" dirty="0" err="1"/>
              <a:t>why</a:t>
            </a:r>
            <a:r>
              <a:rPr lang="tr-TR" dirty="0"/>
              <a:t> </a:t>
            </a:r>
            <a:r>
              <a:rPr lang="tr-TR" dirty="0" err="1"/>
              <a:t>did</a:t>
            </a:r>
            <a:r>
              <a:rPr lang="tr-TR" dirty="0"/>
              <a:t> </a:t>
            </a:r>
            <a:r>
              <a:rPr lang="tr-TR" dirty="0" err="1"/>
              <a:t>you</a:t>
            </a:r>
            <a:r>
              <a:rPr lang="tr-TR" dirty="0"/>
              <a:t> </a:t>
            </a:r>
            <a:r>
              <a:rPr lang="tr-TR" dirty="0" err="1"/>
              <a:t>give</a:t>
            </a:r>
            <a:r>
              <a:rPr lang="tr-TR" dirty="0"/>
              <a:t> me a </a:t>
            </a:r>
            <a:r>
              <a:rPr lang="tr-TR" dirty="0" err="1"/>
              <a:t>handle</a:t>
            </a:r>
            <a:r>
              <a:rPr lang="tr-TR" dirty="0"/>
              <a:t> </a:t>
            </a:r>
            <a:r>
              <a:rPr lang="tr-TR" dirty="0" err="1"/>
              <a:t>for</a:t>
            </a:r>
            <a:r>
              <a:rPr lang="tr-TR" dirty="0"/>
              <a:t> </a:t>
            </a:r>
            <a:r>
              <a:rPr lang="tr-TR" dirty="0" err="1"/>
              <a:t>despising</a:t>
            </a:r>
            <a:r>
              <a:rPr lang="tr-TR" dirty="0"/>
              <a:t> </a:t>
            </a:r>
            <a:r>
              <a:rPr lang="tr-TR" dirty="0" err="1"/>
              <a:t>you</a:t>
            </a:r>
            <a:r>
              <a:rPr lang="tr-TR" dirty="0"/>
              <a:t> </a:t>
            </a:r>
            <a:r>
              <a:rPr lang="tr-TR" dirty="0" err="1"/>
              <a:t>more</a:t>
            </a:r>
            <a:r>
              <a:rPr lang="tr-TR" dirty="0"/>
              <a:t> </a:t>
            </a:r>
            <a:r>
              <a:rPr lang="tr-TR" dirty="0" err="1"/>
              <a:t>by</a:t>
            </a:r>
            <a:r>
              <a:rPr lang="tr-TR" dirty="0"/>
              <a:t> </a:t>
            </a:r>
            <a:r>
              <a:rPr lang="tr-TR" dirty="0" err="1"/>
              <a:t>informing</a:t>
            </a:r>
            <a:r>
              <a:rPr lang="tr-TR" dirty="0"/>
              <a:t> me of </a:t>
            </a:r>
            <a:r>
              <a:rPr lang="tr-TR" dirty="0" err="1"/>
              <a:t>your</a:t>
            </a:r>
            <a:r>
              <a:rPr lang="tr-TR" dirty="0"/>
              <a:t> </a:t>
            </a:r>
            <a:r>
              <a:rPr lang="tr-TR" dirty="0" err="1"/>
              <a:t>descent</a:t>
            </a:r>
            <a:r>
              <a:rPr lang="tr-TR" dirty="0"/>
              <a:t>! Here </a:t>
            </a:r>
            <a:r>
              <a:rPr lang="tr-TR" dirty="0" err="1"/>
              <a:t>was</a:t>
            </a:r>
            <a:r>
              <a:rPr lang="tr-TR" dirty="0"/>
              <a:t> I </a:t>
            </a:r>
            <a:r>
              <a:rPr lang="tr-TR" dirty="0" err="1"/>
              <a:t>thinking</a:t>
            </a:r>
            <a:r>
              <a:rPr lang="tr-TR" dirty="0"/>
              <a:t> </a:t>
            </a:r>
            <a:r>
              <a:rPr lang="tr-TR" dirty="0" err="1"/>
              <a:t>you</a:t>
            </a:r>
            <a:r>
              <a:rPr lang="tr-TR" dirty="0"/>
              <a:t> a </a:t>
            </a:r>
            <a:r>
              <a:rPr lang="tr-TR" dirty="0" err="1"/>
              <a:t>new-sprung</a:t>
            </a:r>
            <a:r>
              <a:rPr lang="tr-TR" dirty="0"/>
              <a:t> </a:t>
            </a:r>
            <a:r>
              <a:rPr lang="tr-TR" dirty="0" err="1"/>
              <a:t>child</a:t>
            </a:r>
            <a:r>
              <a:rPr lang="tr-TR" dirty="0"/>
              <a:t> of </a:t>
            </a:r>
            <a:r>
              <a:rPr lang="tr-TR" dirty="0" err="1"/>
              <a:t>nature</a:t>
            </a:r>
            <a:r>
              <a:rPr lang="tr-TR" dirty="0"/>
              <a:t>: </a:t>
            </a:r>
            <a:r>
              <a:rPr lang="tr-TR" dirty="0" err="1"/>
              <a:t>there</a:t>
            </a:r>
            <a:r>
              <a:rPr lang="tr-TR" dirty="0"/>
              <a:t> </a:t>
            </a:r>
            <a:r>
              <a:rPr lang="tr-TR" dirty="0" err="1"/>
              <a:t>were</a:t>
            </a:r>
            <a:r>
              <a:rPr lang="tr-TR" dirty="0"/>
              <a:t> </a:t>
            </a:r>
            <a:r>
              <a:rPr lang="tr-TR" dirty="0" err="1"/>
              <a:t>you</a:t>
            </a:r>
            <a:r>
              <a:rPr lang="tr-TR" dirty="0"/>
              <a:t>, </a:t>
            </a:r>
            <a:r>
              <a:rPr lang="tr-TR" dirty="0" err="1"/>
              <a:t>the</a:t>
            </a:r>
            <a:r>
              <a:rPr lang="tr-TR" dirty="0"/>
              <a:t> </a:t>
            </a:r>
            <a:r>
              <a:rPr lang="tr-TR" dirty="0" err="1"/>
              <a:t>belated</a:t>
            </a:r>
            <a:r>
              <a:rPr lang="tr-TR" dirty="0"/>
              <a:t> </a:t>
            </a:r>
            <a:r>
              <a:rPr lang="tr-TR" dirty="0" err="1"/>
              <a:t>seedling</a:t>
            </a:r>
            <a:r>
              <a:rPr lang="tr-TR" dirty="0"/>
              <a:t> of an </a:t>
            </a:r>
            <a:r>
              <a:rPr lang="tr-TR" dirty="0" err="1"/>
              <a:t>effete</a:t>
            </a:r>
            <a:r>
              <a:rPr lang="tr-TR" dirty="0"/>
              <a:t> </a:t>
            </a:r>
            <a:r>
              <a:rPr lang="tr-TR" dirty="0" err="1"/>
              <a:t>aristocracy</a:t>
            </a:r>
            <a:r>
              <a:rPr lang="tr-TR" dirty="0"/>
              <a:t>!”</a:t>
            </a:r>
          </a:p>
          <a:p>
            <a:endParaRPr lang="tr-TR" dirty="0"/>
          </a:p>
        </p:txBody>
      </p:sp>
    </p:spTree>
    <p:extLst>
      <p:ext uri="{BB962C8B-B14F-4D97-AF65-F5344CB8AC3E}">
        <p14:creationId xmlns:p14="http://schemas.microsoft.com/office/powerpoint/2010/main" val="2309207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9F97AB-CD93-771D-17D6-8BD5E1494B7F}"/>
              </a:ext>
            </a:extLst>
          </p:cNvPr>
          <p:cNvSpPr>
            <a:spLocks noGrp="1"/>
          </p:cNvSpPr>
          <p:nvPr>
            <p:ph type="title"/>
          </p:nvPr>
        </p:nvSpPr>
        <p:spPr/>
        <p:txBody>
          <a:bodyPr/>
          <a:lstStyle/>
          <a:p>
            <a:r>
              <a:rPr lang="tr-TR" dirty="0" err="1"/>
              <a:t>Discussion</a:t>
            </a:r>
            <a:r>
              <a:rPr lang="tr-TR" dirty="0"/>
              <a:t> </a:t>
            </a:r>
            <a:r>
              <a:rPr lang="tr-TR" dirty="0" err="1"/>
              <a:t>Questions</a:t>
            </a:r>
            <a:endParaRPr lang="tr-TR" dirty="0"/>
          </a:p>
        </p:txBody>
      </p:sp>
      <p:sp>
        <p:nvSpPr>
          <p:cNvPr id="3" name="İçerik Yer Tutucusu 2">
            <a:extLst>
              <a:ext uri="{FF2B5EF4-FFF2-40B4-BE49-F238E27FC236}">
                <a16:creationId xmlns:a16="http://schemas.microsoft.com/office/drawing/2014/main" id="{BFD768A2-5298-78A9-AD46-25C87BF1E829}"/>
              </a:ext>
            </a:extLst>
          </p:cNvPr>
          <p:cNvSpPr>
            <a:spLocks noGrp="1"/>
          </p:cNvSpPr>
          <p:nvPr>
            <p:ph idx="1"/>
          </p:nvPr>
        </p:nvSpPr>
        <p:spPr/>
        <p:txBody>
          <a:bodyPr>
            <a:normAutofit fontScale="55000" lnSpcReduction="20000"/>
          </a:bodyPr>
          <a:lstStyle/>
          <a:p>
            <a:r>
              <a:rPr lang="tr-TR" dirty="0" err="1"/>
              <a:t>What</a:t>
            </a:r>
            <a:r>
              <a:rPr lang="tr-TR" dirty="0"/>
              <a:t> </a:t>
            </a:r>
            <a:r>
              <a:rPr lang="tr-TR" dirty="0" err="1"/>
              <a:t>does</a:t>
            </a:r>
            <a:r>
              <a:rPr lang="tr-TR" dirty="0"/>
              <a:t> «</a:t>
            </a:r>
            <a:r>
              <a:rPr lang="tr-TR" dirty="0" err="1"/>
              <a:t>claiming</a:t>
            </a:r>
            <a:r>
              <a:rPr lang="tr-TR" dirty="0"/>
              <a:t> kin» </a:t>
            </a:r>
            <a:r>
              <a:rPr lang="tr-TR" dirty="0" err="1"/>
              <a:t>represent</a:t>
            </a:r>
            <a:r>
              <a:rPr lang="tr-TR" dirty="0"/>
              <a:t> </a:t>
            </a:r>
            <a:r>
              <a:rPr lang="tr-TR" dirty="0" err="1"/>
              <a:t>for</a:t>
            </a:r>
            <a:r>
              <a:rPr lang="tr-TR" dirty="0"/>
              <a:t> </a:t>
            </a:r>
            <a:r>
              <a:rPr lang="tr-TR" dirty="0" err="1"/>
              <a:t>the</a:t>
            </a:r>
            <a:r>
              <a:rPr lang="tr-TR" dirty="0"/>
              <a:t> </a:t>
            </a:r>
            <a:r>
              <a:rPr lang="tr-TR" dirty="0" err="1"/>
              <a:t>characters</a:t>
            </a:r>
            <a:r>
              <a:rPr lang="tr-TR" dirty="0"/>
              <a:t>? </a:t>
            </a:r>
          </a:p>
          <a:p>
            <a:pPr marL="0" indent="0">
              <a:buNone/>
            </a:pPr>
            <a:r>
              <a:rPr lang="en-GB" sz="1800" b="1" dirty="0">
                <a:solidFill>
                  <a:srgbClr val="000000"/>
                </a:solidFill>
                <a:effectLst/>
                <a:latin typeface="Times New Roman" panose="02020603050405020304" pitchFamily="18" charset="0"/>
                <a:ea typeface="Times New Roman" panose="02020603050405020304" pitchFamily="18" charset="0"/>
              </a:rPr>
              <a:t>“Doubtless some of Tess d’Urberville’s mailed ancestors rollicking home from a fray had dealt the same measure even more ruthlessly towards peasant girls of their time. But though to visit the sins of the fathers* upon the children may be a morality good enough for divinities, it is scorned by average human nature; and it therefore does not mend the matter.”</a:t>
            </a:r>
          </a:p>
          <a:p>
            <a:pPr marL="0" indent="0">
              <a:buNone/>
            </a:pPr>
            <a:r>
              <a:rPr lang="en-GB" sz="1800" b="1" dirty="0">
                <a:solidFill>
                  <a:srgbClr val="000000"/>
                </a:solidFill>
                <a:effectLst/>
                <a:latin typeface="Times New Roman" panose="02020603050405020304" pitchFamily="18" charset="0"/>
                <a:ea typeface="Times New Roman" panose="02020603050405020304" pitchFamily="18" charset="0"/>
              </a:rPr>
              <a:t>‘Justice</a:t>
            </a:r>
            <a:r>
              <a:rPr lang="en-GB" sz="1800" b="1" dirty="0">
                <a:solidFill>
                  <a:srgbClr val="000000"/>
                </a:solidFill>
                <a:latin typeface="Times New Roman" panose="02020603050405020304" pitchFamily="18" charset="0"/>
                <a:ea typeface="Times New Roman" panose="02020603050405020304" pitchFamily="18" charset="0"/>
              </a:rPr>
              <a:t>’</a:t>
            </a:r>
            <a:r>
              <a:rPr lang="en-GB" sz="1800" b="1" dirty="0">
                <a:solidFill>
                  <a:srgbClr val="000000"/>
                </a:solidFill>
                <a:effectLst/>
                <a:latin typeface="Times New Roman" panose="02020603050405020304" pitchFamily="18" charset="0"/>
                <a:ea typeface="Times New Roman" panose="02020603050405020304" pitchFamily="18" charset="0"/>
              </a:rPr>
              <a:t> was done, and the President of the Immortals (in </a:t>
            </a:r>
            <a:r>
              <a:rPr lang="en-GB" sz="1800" b="1" dirty="0" err="1">
                <a:solidFill>
                  <a:srgbClr val="000000"/>
                </a:solidFill>
                <a:effectLst/>
                <a:latin typeface="Times New Roman" panose="02020603050405020304" pitchFamily="18" charset="0"/>
                <a:ea typeface="Times New Roman" panose="02020603050405020304" pitchFamily="18" charset="0"/>
              </a:rPr>
              <a:t>Æschylean</a:t>
            </a:r>
            <a:r>
              <a:rPr lang="en-GB" sz="1800" b="1" dirty="0">
                <a:solidFill>
                  <a:srgbClr val="000000"/>
                </a:solidFill>
                <a:effectLst/>
                <a:latin typeface="Times New Roman" panose="02020603050405020304" pitchFamily="18" charset="0"/>
                <a:ea typeface="Times New Roman" panose="02020603050405020304" pitchFamily="18" charset="0"/>
              </a:rPr>
              <a:t> phrase) had ended his sport with Tess.* And the d’Urberville knights and dames slept on in their tombs unknowing.</a:t>
            </a:r>
            <a:endParaRPr lang="tr-TR" sz="1800" dirty="0">
              <a:effectLst/>
              <a:latin typeface="Times New Roman" panose="02020603050405020304" pitchFamily="18" charset="0"/>
              <a:ea typeface="Times New Roman" panose="02020603050405020304" pitchFamily="18" charset="0"/>
            </a:endParaRPr>
          </a:p>
          <a:p>
            <a:pPr marL="0" indent="0">
              <a:buNone/>
            </a:pPr>
            <a:endParaRPr lang="tr-TR" dirty="0"/>
          </a:p>
          <a:p>
            <a:r>
              <a:rPr lang="tr-TR" dirty="0"/>
              <a:t>How </a:t>
            </a:r>
            <a:r>
              <a:rPr lang="tr-TR" dirty="0" err="1"/>
              <a:t>does</a:t>
            </a:r>
            <a:r>
              <a:rPr lang="tr-TR" dirty="0"/>
              <a:t> </a:t>
            </a:r>
            <a:r>
              <a:rPr lang="tr-TR" dirty="0" err="1"/>
              <a:t>Tess</a:t>
            </a:r>
            <a:r>
              <a:rPr lang="tr-TR" dirty="0"/>
              <a:t> </a:t>
            </a:r>
            <a:r>
              <a:rPr lang="tr-TR" dirty="0" err="1"/>
              <a:t>reflect</a:t>
            </a:r>
            <a:r>
              <a:rPr lang="tr-TR" dirty="0"/>
              <a:t> </a:t>
            </a:r>
            <a:r>
              <a:rPr lang="tr-TR" dirty="0" err="1"/>
              <a:t>the</a:t>
            </a:r>
            <a:r>
              <a:rPr lang="tr-TR" dirty="0"/>
              <a:t> </a:t>
            </a:r>
            <a:r>
              <a:rPr lang="tr-TR" dirty="0" err="1"/>
              <a:t>plight</a:t>
            </a:r>
            <a:r>
              <a:rPr lang="tr-TR" dirty="0"/>
              <a:t> of </a:t>
            </a:r>
            <a:r>
              <a:rPr lang="tr-TR" dirty="0" err="1"/>
              <a:t>women</a:t>
            </a:r>
            <a:r>
              <a:rPr lang="tr-TR" dirty="0"/>
              <a:t> in </a:t>
            </a:r>
            <a:r>
              <a:rPr lang="tr-TR" dirty="0" err="1"/>
              <a:t>Victorian</a:t>
            </a:r>
            <a:r>
              <a:rPr lang="tr-TR" dirty="0"/>
              <a:t> </a:t>
            </a:r>
            <a:r>
              <a:rPr lang="tr-TR" dirty="0" err="1"/>
              <a:t>society</a:t>
            </a:r>
            <a:r>
              <a:rPr lang="tr-TR" dirty="0"/>
              <a:t>? </a:t>
            </a:r>
            <a:r>
              <a:rPr lang="tr-TR" dirty="0" err="1"/>
              <a:t>Chapter</a:t>
            </a:r>
            <a:r>
              <a:rPr lang="tr-TR" dirty="0"/>
              <a:t> 12-13-14</a:t>
            </a:r>
          </a:p>
          <a:p>
            <a:r>
              <a:rPr lang="tr-TR" dirty="0" err="1"/>
              <a:t>Family</a:t>
            </a:r>
            <a:r>
              <a:rPr lang="tr-TR" dirty="0"/>
              <a:t>, </a:t>
            </a:r>
            <a:r>
              <a:rPr lang="tr-TR" dirty="0" err="1"/>
              <a:t>Alec</a:t>
            </a:r>
            <a:r>
              <a:rPr lang="tr-TR" dirty="0"/>
              <a:t>, </a:t>
            </a:r>
            <a:r>
              <a:rPr lang="tr-TR" dirty="0" err="1"/>
              <a:t>Society</a:t>
            </a:r>
            <a:r>
              <a:rPr lang="tr-TR" dirty="0"/>
              <a:t>, </a:t>
            </a:r>
            <a:r>
              <a:rPr lang="tr-TR" dirty="0" err="1"/>
              <a:t>Angel</a:t>
            </a:r>
            <a:r>
              <a:rPr lang="tr-TR" dirty="0"/>
              <a:t>, </a:t>
            </a:r>
            <a:r>
              <a:rPr lang="tr-TR" dirty="0" err="1"/>
              <a:t>Angel’s</a:t>
            </a:r>
            <a:r>
              <a:rPr lang="tr-TR" dirty="0"/>
              <a:t> </a:t>
            </a:r>
            <a:r>
              <a:rPr lang="tr-TR" dirty="0" err="1"/>
              <a:t>Family-Alec</a:t>
            </a:r>
            <a:r>
              <a:rPr lang="tr-TR" dirty="0"/>
              <a:t>- </a:t>
            </a:r>
            <a:r>
              <a:rPr lang="tr-TR" dirty="0" err="1"/>
              <a:t>Angel</a:t>
            </a:r>
            <a:r>
              <a:rPr lang="tr-TR" dirty="0"/>
              <a:t>- </a:t>
            </a:r>
            <a:r>
              <a:rPr lang="tr-TR" dirty="0" err="1"/>
              <a:t>Death</a:t>
            </a:r>
            <a:endParaRPr lang="tr-TR" dirty="0"/>
          </a:p>
          <a:p>
            <a:r>
              <a:rPr lang="tr-TR" dirty="0"/>
              <a:t>«</a:t>
            </a:r>
            <a:r>
              <a:rPr lang="tr-TR" dirty="0" err="1"/>
              <a:t>She</a:t>
            </a:r>
            <a:r>
              <a:rPr lang="tr-TR" dirty="0"/>
              <a:t> had </a:t>
            </a:r>
            <a:r>
              <a:rPr lang="tr-TR" dirty="0" err="1"/>
              <a:t>no</a:t>
            </a:r>
            <a:r>
              <a:rPr lang="tr-TR" dirty="0"/>
              <a:t> </a:t>
            </a:r>
            <a:r>
              <a:rPr lang="tr-TR" dirty="0" err="1"/>
              <a:t>fear</a:t>
            </a:r>
            <a:r>
              <a:rPr lang="tr-TR" dirty="0"/>
              <a:t> of </a:t>
            </a:r>
            <a:r>
              <a:rPr lang="tr-TR" dirty="0" err="1"/>
              <a:t>shadows</a:t>
            </a:r>
            <a:r>
              <a:rPr lang="tr-TR" dirty="0"/>
              <a:t>; her sole idea </a:t>
            </a:r>
            <a:r>
              <a:rPr lang="tr-TR" dirty="0" err="1"/>
              <a:t>seemed</a:t>
            </a:r>
            <a:r>
              <a:rPr lang="tr-TR" dirty="0"/>
              <a:t> </a:t>
            </a:r>
            <a:r>
              <a:rPr lang="tr-TR" dirty="0" err="1"/>
              <a:t>to</a:t>
            </a:r>
            <a:r>
              <a:rPr lang="tr-TR" dirty="0"/>
              <a:t> be </a:t>
            </a:r>
            <a:r>
              <a:rPr lang="tr-TR" dirty="0" err="1"/>
              <a:t>shun</a:t>
            </a:r>
            <a:r>
              <a:rPr lang="tr-TR" dirty="0"/>
              <a:t> </a:t>
            </a:r>
            <a:r>
              <a:rPr lang="tr-TR" dirty="0" err="1"/>
              <a:t>mankind</a:t>
            </a:r>
            <a:r>
              <a:rPr lang="tr-TR" dirty="0"/>
              <a:t>.» P.97</a:t>
            </a:r>
          </a:p>
          <a:p>
            <a:r>
              <a:rPr lang="tr-TR" dirty="0" err="1"/>
              <a:t>Comment</a:t>
            </a:r>
            <a:r>
              <a:rPr lang="tr-TR" dirty="0"/>
              <a:t> on </a:t>
            </a:r>
            <a:r>
              <a:rPr lang="tr-TR" dirty="0" err="1"/>
              <a:t>the</a:t>
            </a:r>
            <a:r>
              <a:rPr lang="tr-TR" dirty="0"/>
              <a:t> </a:t>
            </a:r>
            <a:r>
              <a:rPr lang="tr-TR" dirty="0" err="1"/>
              <a:t>following</a:t>
            </a:r>
            <a:r>
              <a:rPr lang="tr-TR" dirty="0"/>
              <a:t> </a:t>
            </a:r>
            <a:r>
              <a:rPr lang="tr-TR" dirty="0" err="1"/>
              <a:t>settings</a:t>
            </a:r>
            <a:r>
              <a:rPr lang="tr-TR" dirty="0"/>
              <a:t>: </a:t>
            </a:r>
          </a:p>
          <a:p>
            <a:r>
              <a:rPr lang="tr-TR" dirty="0" err="1"/>
              <a:t>The</a:t>
            </a:r>
            <a:r>
              <a:rPr lang="tr-TR" dirty="0"/>
              <a:t> Chase: </a:t>
            </a:r>
            <a:r>
              <a:rPr lang="tr-TR" dirty="0" err="1"/>
              <a:t>woodland</a:t>
            </a:r>
            <a:r>
              <a:rPr lang="tr-TR" dirty="0"/>
              <a:t>, </a:t>
            </a:r>
            <a:r>
              <a:rPr lang="tr-TR" dirty="0" err="1"/>
              <a:t>dark</a:t>
            </a:r>
            <a:r>
              <a:rPr lang="tr-TR" dirty="0"/>
              <a:t>, </a:t>
            </a:r>
            <a:r>
              <a:rPr lang="tr-TR" dirty="0" err="1"/>
              <a:t>natural</a:t>
            </a:r>
            <a:r>
              <a:rPr lang="tr-TR" dirty="0"/>
              <a:t> </a:t>
            </a:r>
            <a:r>
              <a:rPr lang="tr-TR" dirty="0" err="1"/>
              <a:t>innocence</a:t>
            </a:r>
            <a:r>
              <a:rPr lang="tr-TR" dirty="0"/>
              <a:t>, but </a:t>
            </a:r>
            <a:r>
              <a:rPr lang="tr-TR" dirty="0" err="1"/>
              <a:t>open</a:t>
            </a:r>
            <a:r>
              <a:rPr lang="tr-TR" dirty="0"/>
              <a:t> </a:t>
            </a:r>
            <a:r>
              <a:rPr lang="tr-TR" dirty="0" err="1"/>
              <a:t>to</a:t>
            </a:r>
            <a:r>
              <a:rPr lang="tr-TR" dirty="0"/>
              <a:t> </a:t>
            </a:r>
            <a:r>
              <a:rPr lang="tr-TR" dirty="0" err="1"/>
              <a:t>predatory</a:t>
            </a:r>
            <a:r>
              <a:rPr lang="tr-TR" dirty="0"/>
              <a:t> </a:t>
            </a:r>
            <a:r>
              <a:rPr lang="tr-TR" dirty="0" err="1"/>
              <a:t>human</a:t>
            </a:r>
            <a:endParaRPr lang="tr-TR" dirty="0"/>
          </a:p>
          <a:p>
            <a:r>
              <a:rPr lang="tr-TR" dirty="0" err="1"/>
              <a:t>The</a:t>
            </a:r>
            <a:r>
              <a:rPr lang="tr-TR" dirty="0"/>
              <a:t> </a:t>
            </a:r>
            <a:r>
              <a:rPr lang="tr-TR" dirty="0" err="1"/>
              <a:t>Slopes</a:t>
            </a:r>
            <a:r>
              <a:rPr lang="tr-TR" dirty="0"/>
              <a:t>: </a:t>
            </a:r>
            <a:r>
              <a:rPr lang="tr-TR" dirty="0" err="1"/>
              <a:t>artificiality</a:t>
            </a:r>
            <a:r>
              <a:rPr lang="tr-TR" dirty="0"/>
              <a:t>, </a:t>
            </a:r>
            <a:r>
              <a:rPr lang="tr-TR" dirty="0" err="1"/>
              <a:t>hypocrisy</a:t>
            </a:r>
            <a:r>
              <a:rPr lang="tr-TR" dirty="0"/>
              <a:t> of </a:t>
            </a:r>
            <a:r>
              <a:rPr lang="tr-TR" dirty="0" err="1"/>
              <a:t>aristocrasy</a:t>
            </a:r>
            <a:endParaRPr lang="tr-TR" dirty="0"/>
          </a:p>
          <a:p>
            <a:r>
              <a:rPr lang="tr-TR" dirty="0" err="1"/>
              <a:t>Talbothays</a:t>
            </a:r>
            <a:r>
              <a:rPr lang="tr-TR" dirty="0"/>
              <a:t> Farm: </a:t>
            </a:r>
            <a:r>
              <a:rPr lang="tr-TR" dirty="0" err="1"/>
              <a:t>organic</a:t>
            </a:r>
            <a:r>
              <a:rPr lang="tr-TR" dirty="0"/>
              <a:t> </a:t>
            </a:r>
            <a:r>
              <a:rPr lang="tr-TR" dirty="0" err="1"/>
              <a:t>beauty</a:t>
            </a:r>
            <a:r>
              <a:rPr lang="tr-TR" dirty="0"/>
              <a:t>, </a:t>
            </a:r>
            <a:r>
              <a:rPr lang="tr-TR" dirty="0" err="1"/>
              <a:t>purity</a:t>
            </a:r>
            <a:r>
              <a:rPr lang="tr-TR" dirty="0"/>
              <a:t>, </a:t>
            </a:r>
            <a:r>
              <a:rPr lang="tr-TR" dirty="0" err="1"/>
              <a:t>renewal</a:t>
            </a:r>
            <a:r>
              <a:rPr lang="tr-TR" dirty="0"/>
              <a:t>, </a:t>
            </a:r>
            <a:r>
              <a:rPr lang="tr-TR" dirty="0" err="1"/>
              <a:t>idealization</a:t>
            </a:r>
            <a:r>
              <a:rPr lang="tr-TR" dirty="0"/>
              <a:t> of </a:t>
            </a:r>
            <a:r>
              <a:rPr lang="tr-TR" dirty="0" err="1"/>
              <a:t>working</a:t>
            </a:r>
            <a:r>
              <a:rPr lang="tr-TR" dirty="0"/>
              <a:t> </a:t>
            </a:r>
            <a:r>
              <a:rPr lang="tr-TR" dirty="0" err="1"/>
              <a:t>class</a:t>
            </a:r>
            <a:endParaRPr lang="tr-TR" dirty="0"/>
          </a:p>
          <a:p>
            <a:r>
              <a:rPr lang="tr-TR" dirty="0"/>
              <a:t>How </a:t>
            </a:r>
            <a:r>
              <a:rPr lang="tr-TR" dirty="0" err="1"/>
              <a:t>does</a:t>
            </a:r>
            <a:r>
              <a:rPr lang="tr-TR" dirty="0"/>
              <a:t> </a:t>
            </a:r>
            <a:r>
              <a:rPr lang="tr-TR" dirty="0" err="1"/>
              <a:t>the</a:t>
            </a:r>
            <a:r>
              <a:rPr lang="tr-TR" dirty="0"/>
              <a:t> </a:t>
            </a:r>
            <a:r>
              <a:rPr lang="tr-TR" dirty="0" err="1"/>
              <a:t>novel</a:t>
            </a:r>
            <a:r>
              <a:rPr lang="tr-TR" dirty="0"/>
              <a:t> </a:t>
            </a:r>
            <a:r>
              <a:rPr lang="tr-TR" dirty="0" err="1"/>
              <a:t>reflect</a:t>
            </a:r>
            <a:r>
              <a:rPr lang="tr-TR" dirty="0"/>
              <a:t> «</a:t>
            </a:r>
            <a:r>
              <a:rPr lang="tr-TR" dirty="0" err="1"/>
              <a:t>seasonal</a:t>
            </a:r>
            <a:r>
              <a:rPr lang="tr-TR" dirty="0"/>
              <a:t> </a:t>
            </a:r>
            <a:r>
              <a:rPr lang="tr-TR" dirty="0" err="1"/>
              <a:t>imagery</a:t>
            </a:r>
            <a:r>
              <a:rPr lang="tr-TR" dirty="0"/>
              <a:t>»?</a:t>
            </a:r>
          </a:p>
          <a:p>
            <a:r>
              <a:rPr lang="tr-TR" dirty="0" err="1"/>
              <a:t>What</a:t>
            </a:r>
            <a:r>
              <a:rPr lang="tr-TR" dirty="0"/>
              <a:t> is </a:t>
            </a:r>
            <a:r>
              <a:rPr lang="tr-TR" dirty="0" err="1"/>
              <a:t>the</a:t>
            </a:r>
            <a:r>
              <a:rPr lang="tr-TR" dirty="0"/>
              <a:t> </a:t>
            </a:r>
            <a:r>
              <a:rPr lang="tr-TR" dirty="0" err="1"/>
              <a:t>function</a:t>
            </a:r>
            <a:r>
              <a:rPr lang="tr-TR" dirty="0"/>
              <a:t> of </a:t>
            </a:r>
            <a:r>
              <a:rPr lang="tr-TR" dirty="0" err="1"/>
              <a:t>using</a:t>
            </a:r>
            <a:r>
              <a:rPr lang="tr-TR" dirty="0"/>
              <a:t> </a:t>
            </a:r>
            <a:r>
              <a:rPr lang="tr-TR" dirty="0" err="1"/>
              <a:t>rustic</a:t>
            </a:r>
            <a:r>
              <a:rPr lang="tr-TR" dirty="0"/>
              <a:t>/pastoral </a:t>
            </a:r>
            <a:r>
              <a:rPr lang="tr-TR" dirty="0" err="1"/>
              <a:t>imagery</a:t>
            </a:r>
            <a:r>
              <a:rPr lang="tr-TR" dirty="0"/>
              <a:t>?</a:t>
            </a:r>
          </a:p>
          <a:p>
            <a:r>
              <a:rPr lang="tr-TR" dirty="0"/>
              <a:t>How </a:t>
            </a:r>
            <a:r>
              <a:rPr lang="tr-TR" dirty="0" err="1"/>
              <a:t>does</a:t>
            </a:r>
            <a:r>
              <a:rPr lang="tr-TR" dirty="0"/>
              <a:t> </a:t>
            </a:r>
            <a:r>
              <a:rPr lang="tr-TR" dirty="0" err="1"/>
              <a:t>Hardy</a:t>
            </a:r>
            <a:r>
              <a:rPr lang="tr-TR" dirty="0"/>
              <a:t> </a:t>
            </a:r>
            <a:r>
              <a:rPr lang="tr-TR" dirty="0" err="1"/>
              <a:t>present</a:t>
            </a:r>
            <a:r>
              <a:rPr lang="tr-TR" dirty="0"/>
              <a:t> </a:t>
            </a:r>
            <a:r>
              <a:rPr lang="tr-TR" dirty="0" err="1"/>
              <a:t>the</a:t>
            </a:r>
            <a:r>
              <a:rPr lang="tr-TR" dirty="0"/>
              <a:t> </a:t>
            </a:r>
            <a:r>
              <a:rPr lang="tr-TR" dirty="0" err="1"/>
              <a:t>landscapes</a:t>
            </a:r>
            <a:r>
              <a:rPr lang="tr-TR" dirty="0"/>
              <a:t> in </a:t>
            </a:r>
            <a:r>
              <a:rPr lang="tr-TR" dirty="0" err="1"/>
              <a:t>the</a:t>
            </a:r>
            <a:r>
              <a:rPr lang="tr-TR" dirty="0"/>
              <a:t> </a:t>
            </a:r>
            <a:r>
              <a:rPr lang="tr-TR" dirty="0" err="1"/>
              <a:t>novel</a:t>
            </a:r>
            <a:r>
              <a:rPr lang="tr-TR" dirty="0"/>
              <a:t>?</a:t>
            </a:r>
          </a:p>
          <a:p>
            <a:endParaRPr lang="tr-TR" dirty="0"/>
          </a:p>
          <a:p>
            <a:endParaRPr lang="tr-TR" dirty="0"/>
          </a:p>
          <a:p>
            <a:endParaRPr lang="tr-TR" dirty="0"/>
          </a:p>
        </p:txBody>
      </p:sp>
    </p:spTree>
    <p:extLst>
      <p:ext uri="{BB962C8B-B14F-4D97-AF65-F5344CB8AC3E}">
        <p14:creationId xmlns:p14="http://schemas.microsoft.com/office/powerpoint/2010/main" val="391522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0D9D8A-A0AB-0C86-AAE1-A4AFCA48C30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B267B60-DBCA-D7E7-A51C-2365F29305ED}"/>
              </a:ext>
            </a:extLst>
          </p:cNvPr>
          <p:cNvSpPr>
            <a:spLocks noGrp="1"/>
          </p:cNvSpPr>
          <p:nvPr>
            <p:ph idx="1"/>
          </p:nvPr>
        </p:nvSpPr>
        <p:spPr/>
        <p:txBody>
          <a:bodyPr/>
          <a:lstStyle/>
          <a:p>
            <a:r>
              <a:rPr lang="tr-TR" dirty="0" err="1"/>
              <a:t>What</a:t>
            </a:r>
            <a:r>
              <a:rPr lang="tr-TR" dirty="0"/>
              <a:t> is </a:t>
            </a:r>
            <a:r>
              <a:rPr lang="tr-TR" dirty="0" err="1"/>
              <a:t>the</a:t>
            </a:r>
            <a:r>
              <a:rPr lang="tr-TR" dirty="0"/>
              <a:t> main </a:t>
            </a:r>
            <a:r>
              <a:rPr lang="tr-TR" dirty="0" err="1"/>
              <a:t>function</a:t>
            </a:r>
            <a:r>
              <a:rPr lang="tr-TR" dirty="0"/>
              <a:t> of </a:t>
            </a:r>
            <a:r>
              <a:rPr lang="tr-TR" dirty="0" err="1"/>
              <a:t>Angel</a:t>
            </a:r>
            <a:r>
              <a:rPr lang="tr-TR" dirty="0"/>
              <a:t> in </a:t>
            </a:r>
            <a:r>
              <a:rPr lang="tr-TR" dirty="0" err="1"/>
              <a:t>Tess’s</a:t>
            </a:r>
            <a:r>
              <a:rPr lang="tr-TR" dirty="0"/>
              <a:t> life? </a:t>
            </a:r>
          </a:p>
          <a:p>
            <a:r>
              <a:rPr lang="tr-TR" dirty="0"/>
              <a:t>How can </a:t>
            </a:r>
            <a:r>
              <a:rPr lang="tr-TR" dirty="0" err="1"/>
              <a:t>you</a:t>
            </a:r>
            <a:r>
              <a:rPr lang="tr-TR" dirty="0"/>
              <a:t> </a:t>
            </a:r>
            <a:r>
              <a:rPr lang="tr-TR" dirty="0" err="1"/>
              <a:t>describe</a:t>
            </a:r>
            <a:r>
              <a:rPr lang="tr-TR" dirty="0"/>
              <a:t> </a:t>
            </a:r>
            <a:r>
              <a:rPr lang="tr-TR" dirty="0" err="1"/>
              <a:t>Tess’s</a:t>
            </a:r>
            <a:r>
              <a:rPr lang="tr-TR" dirty="0"/>
              <a:t> </a:t>
            </a:r>
            <a:r>
              <a:rPr lang="tr-TR" dirty="0" err="1"/>
              <a:t>position</a:t>
            </a:r>
            <a:r>
              <a:rPr lang="tr-TR" dirty="0"/>
              <a:t> in </a:t>
            </a:r>
            <a:r>
              <a:rPr lang="tr-TR" dirty="0" err="1"/>
              <a:t>the</a:t>
            </a:r>
            <a:r>
              <a:rPr lang="tr-TR" dirty="0"/>
              <a:t> </a:t>
            </a:r>
            <a:r>
              <a:rPr lang="tr-TR" dirty="0" err="1"/>
              <a:t>Victorian</a:t>
            </a:r>
            <a:r>
              <a:rPr lang="tr-TR" dirty="0"/>
              <a:t> </a:t>
            </a:r>
            <a:r>
              <a:rPr lang="tr-TR" dirty="0" err="1"/>
              <a:t>society</a:t>
            </a:r>
            <a:r>
              <a:rPr lang="tr-TR" dirty="0"/>
              <a:t>?</a:t>
            </a:r>
          </a:p>
          <a:p>
            <a:r>
              <a:rPr lang="tr-TR" dirty="0" err="1"/>
              <a:t>Comment</a:t>
            </a:r>
            <a:r>
              <a:rPr lang="tr-TR" dirty="0"/>
              <a:t> on </a:t>
            </a:r>
            <a:r>
              <a:rPr lang="tr-TR" dirty="0" err="1"/>
              <a:t>Alec</a:t>
            </a:r>
            <a:r>
              <a:rPr lang="tr-TR" dirty="0"/>
              <a:t>.</a:t>
            </a:r>
          </a:p>
          <a:p>
            <a:r>
              <a:rPr lang="tr-TR" dirty="0" err="1"/>
              <a:t>What</a:t>
            </a:r>
            <a:r>
              <a:rPr lang="tr-TR" dirty="0"/>
              <a:t> is </a:t>
            </a:r>
            <a:r>
              <a:rPr lang="tr-TR" dirty="0" err="1"/>
              <a:t>the</a:t>
            </a:r>
            <a:r>
              <a:rPr lang="tr-TR" dirty="0"/>
              <a:t> role of </a:t>
            </a:r>
            <a:r>
              <a:rPr lang="tr-TR" dirty="0" err="1"/>
              <a:t>nature</a:t>
            </a:r>
            <a:r>
              <a:rPr lang="tr-TR" dirty="0"/>
              <a:t>/pastoral </a:t>
            </a:r>
            <a:r>
              <a:rPr lang="tr-TR" dirty="0" err="1"/>
              <a:t>landscape</a:t>
            </a:r>
            <a:r>
              <a:rPr lang="tr-TR" dirty="0"/>
              <a:t> in </a:t>
            </a:r>
            <a:r>
              <a:rPr lang="tr-TR" dirty="0" err="1"/>
              <a:t>the</a:t>
            </a:r>
            <a:r>
              <a:rPr lang="tr-TR" dirty="0"/>
              <a:t> </a:t>
            </a:r>
            <a:r>
              <a:rPr lang="tr-TR" dirty="0" err="1"/>
              <a:t>novel</a:t>
            </a:r>
            <a:r>
              <a:rPr lang="tr-TR" dirty="0"/>
              <a:t>?</a:t>
            </a:r>
          </a:p>
          <a:p>
            <a:r>
              <a:rPr lang="tr-TR" dirty="0" err="1"/>
              <a:t>Comment</a:t>
            </a:r>
            <a:r>
              <a:rPr lang="tr-TR" dirty="0"/>
              <a:t> on </a:t>
            </a:r>
            <a:r>
              <a:rPr lang="tr-TR" dirty="0" err="1"/>
              <a:t>the</a:t>
            </a:r>
            <a:r>
              <a:rPr lang="tr-TR" dirty="0"/>
              <a:t> </a:t>
            </a:r>
            <a:r>
              <a:rPr lang="tr-TR" dirty="0" err="1"/>
              <a:t>concepts</a:t>
            </a:r>
            <a:r>
              <a:rPr lang="tr-TR" dirty="0"/>
              <a:t> of </a:t>
            </a:r>
            <a:r>
              <a:rPr lang="tr-TR" dirty="0" err="1"/>
              <a:t>victimhood</a:t>
            </a:r>
            <a:r>
              <a:rPr lang="tr-TR" dirty="0"/>
              <a:t>, </a:t>
            </a:r>
            <a:r>
              <a:rPr lang="tr-TR" dirty="0" err="1"/>
              <a:t>endurance</a:t>
            </a:r>
            <a:r>
              <a:rPr lang="tr-TR" dirty="0"/>
              <a:t>, </a:t>
            </a:r>
            <a:r>
              <a:rPr lang="tr-TR" dirty="0" err="1"/>
              <a:t>and</a:t>
            </a:r>
            <a:r>
              <a:rPr lang="tr-TR" dirty="0"/>
              <a:t>  </a:t>
            </a:r>
            <a:r>
              <a:rPr lang="tr-TR" dirty="0" err="1"/>
              <a:t>survival</a:t>
            </a:r>
            <a:r>
              <a:rPr lang="tr-TR" dirty="0"/>
              <a:t>?</a:t>
            </a:r>
          </a:p>
          <a:p>
            <a:r>
              <a:rPr lang="tr-TR" dirty="0" err="1"/>
              <a:t>Check</a:t>
            </a:r>
            <a:r>
              <a:rPr lang="tr-TR" dirty="0"/>
              <a:t> </a:t>
            </a:r>
            <a:r>
              <a:rPr lang="tr-TR" dirty="0" err="1"/>
              <a:t>the</a:t>
            </a:r>
            <a:r>
              <a:rPr lang="tr-TR" dirty="0"/>
              <a:t> </a:t>
            </a:r>
            <a:r>
              <a:rPr lang="tr-TR" dirty="0" err="1"/>
              <a:t>baptism</a:t>
            </a:r>
            <a:r>
              <a:rPr lang="tr-TR" dirty="0"/>
              <a:t> of </a:t>
            </a:r>
            <a:r>
              <a:rPr lang="tr-TR" dirty="0" err="1"/>
              <a:t>Sorrow</a:t>
            </a:r>
            <a:endParaRPr lang="tr-TR" dirty="0"/>
          </a:p>
          <a:p>
            <a:r>
              <a:rPr lang="tr-TR" dirty="0"/>
              <a:t>How </a:t>
            </a:r>
            <a:r>
              <a:rPr lang="tr-TR" dirty="0" err="1"/>
              <a:t>does</a:t>
            </a:r>
            <a:r>
              <a:rPr lang="tr-TR" dirty="0"/>
              <a:t> </a:t>
            </a:r>
            <a:r>
              <a:rPr lang="tr-TR" dirty="0" err="1"/>
              <a:t>Hardy</a:t>
            </a:r>
            <a:r>
              <a:rPr lang="tr-TR" dirty="0"/>
              <a:t> </a:t>
            </a:r>
            <a:r>
              <a:rPr lang="tr-TR" dirty="0" err="1"/>
              <a:t>reflect</a:t>
            </a:r>
            <a:r>
              <a:rPr lang="tr-TR" dirty="0"/>
              <a:t> </a:t>
            </a:r>
            <a:r>
              <a:rPr lang="tr-TR" dirty="0" err="1"/>
              <a:t>social</a:t>
            </a:r>
            <a:r>
              <a:rPr lang="tr-TR" dirty="0"/>
              <a:t> </a:t>
            </a:r>
            <a:r>
              <a:rPr lang="tr-TR" dirty="0" err="1"/>
              <a:t>dynamics</a:t>
            </a:r>
            <a:r>
              <a:rPr lang="tr-TR" dirty="0"/>
              <a:t> of </a:t>
            </a:r>
            <a:r>
              <a:rPr lang="tr-TR" dirty="0" err="1"/>
              <a:t>the</a:t>
            </a:r>
            <a:r>
              <a:rPr lang="tr-TR" dirty="0"/>
              <a:t> </a:t>
            </a:r>
            <a:r>
              <a:rPr lang="tr-TR" dirty="0" err="1"/>
              <a:t>Victorian</a:t>
            </a:r>
            <a:r>
              <a:rPr lang="tr-TR" dirty="0"/>
              <a:t> life</a:t>
            </a:r>
          </a:p>
          <a:p>
            <a:endParaRPr lang="tr-TR" dirty="0"/>
          </a:p>
          <a:p>
            <a:endParaRPr lang="tr-TR" dirty="0"/>
          </a:p>
        </p:txBody>
      </p:sp>
    </p:spTree>
    <p:extLst>
      <p:ext uri="{BB962C8B-B14F-4D97-AF65-F5344CB8AC3E}">
        <p14:creationId xmlns:p14="http://schemas.microsoft.com/office/powerpoint/2010/main" val="2487087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Discussion</a:t>
            </a:r>
          </a:p>
        </p:txBody>
      </p:sp>
      <p:sp>
        <p:nvSpPr>
          <p:cNvPr id="3" name="Content Placeholder 2"/>
          <p:cNvSpPr>
            <a:spLocks noGrp="1"/>
          </p:cNvSpPr>
          <p:nvPr>
            <p:ph idx="1"/>
          </p:nvPr>
        </p:nvSpPr>
        <p:spPr/>
        <p:txBody>
          <a:bodyPr/>
          <a:lstStyle/>
          <a:p>
            <a:r>
              <a:rPr dirty="0"/>
              <a:t>Is Tess a victim of fate, society, or her own choices?</a:t>
            </a:r>
          </a:p>
          <a:p>
            <a:r>
              <a:rPr dirty="0"/>
              <a:t> How do Hardy</a:t>
            </a:r>
            <a:r>
              <a:rPr lang="tr-TR" dirty="0"/>
              <a:t>'</a:t>
            </a:r>
            <a:r>
              <a:rPr dirty="0"/>
              <a:t>s views on morality influence the story?</a:t>
            </a:r>
            <a:endParaRPr lang="tr-TR" dirty="0"/>
          </a:p>
          <a:p>
            <a:r>
              <a:rPr lang="tr-TR" dirty="0" err="1"/>
              <a:t>Baptism</a:t>
            </a:r>
            <a:r>
              <a:rPr lang="tr-TR" dirty="0"/>
              <a:t> of </a:t>
            </a:r>
            <a:r>
              <a:rPr lang="tr-TR" dirty="0" err="1"/>
              <a:t>Sorrow</a:t>
            </a:r>
            <a:r>
              <a:rPr lang="tr-TR" dirty="0"/>
              <a:t>!</a:t>
            </a:r>
            <a:endParaRPr dirty="0"/>
          </a:p>
          <a:p>
            <a:r>
              <a:rPr dirty="0"/>
              <a:t>What lessons can be drawn from Tess's story?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Fate and Destiny</a:t>
            </a:r>
          </a:p>
        </p:txBody>
      </p:sp>
      <p:sp>
        <p:nvSpPr>
          <p:cNvPr id="3" name="Content Placeholder 2"/>
          <p:cNvSpPr>
            <a:spLocks noGrp="1"/>
          </p:cNvSpPr>
          <p:nvPr>
            <p:ph idx="1"/>
          </p:nvPr>
        </p:nvSpPr>
        <p:spPr/>
        <p:txBody>
          <a:bodyPr/>
          <a:lstStyle/>
          <a:p>
            <a:r>
              <a:rPr lang="tr-TR" dirty="0" err="1"/>
              <a:t>Comment</a:t>
            </a:r>
            <a:r>
              <a:rPr lang="tr-TR" dirty="0"/>
              <a:t> on </a:t>
            </a:r>
            <a:r>
              <a:rPr lang="tr-TR" dirty="0" err="1"/>
              <a:t>the</a:t>
            </a:r>
            <a:r>
              <a:rPr lang="tr-TR" dirty="0"/>
              <a:t> </a:t>
            </a:r>
            <a:r>
              <a:rPr lang="tr-TR" dirty="0" err="1"/>
              <a:t>following</a:t>
            </a:r>
            <a:r>
              <a:rPr lang="tr-TR" dirty="0"/>
              <a:t>:</a:t>
            </a:r>
          </a:p>
          <a:p>
            <a:r>
              <a:rPr dirty="0"/>
              <a:t>How fate shapes the events of Tess</a:t>
            </a:r>
            <a:r>
              <a:rPr lang="tr-TR" dirty="0"/>
              <a:t>'</a:t>
            </a:r>
            <a:r>
              <a:rPr dirty="0"/>
              <a:t>s life</a:t>
            </a:r>
          </a:p>
          <a:p>
            <a:r>
              <a:rPr dirty="0"/>
              <a:t>Hardy</a:t>
            </a:r>
            <a:r>
              <a:rPr lang="tr-TR" dirty="0"/>
              <a:t>'</a:t>
            </a:r>
            <a:r>
              <a:rPr dirty="0"/>
              <a:t>s concept of inevitable suffering</a:t>
            </a:r>
          </a:p>
          <a:p>
            <a:r>
              <a:rPr dirty="0"/>
              <a:t>Role of chance and coincidence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Gender and Societal Expectations</a:t>
            </a:r>
          </a:p>
        </p:txBody>
      </p:sp>
      <p:sp>
        <p:nvSpPr>
          <p:cNvPr id="3" name="Content Placeholder 2"/>
          <p:cNvSpPr>
            <a:spLocks noGrp="1"/>
          </p:cNvSpPr>
          <p:nvPr>
            <p:ph idx="1"/>
          </p:nvPr>
        </p:nvSpPr>
        <p:spPr/>
        <p:txBody>
          <a:bodyPr/>
          <a:lstStyle/>
          <a:p>
            <a:r>
              <a:rPr dirty="0"/>
              <a:t>Expectations of Victorian women</a:t>
            </a:r>
          </a:p>
          <a:p>
            <a:r>
              <a:rPr dirty="0"/>
              <a:t>Tess</a:t>
            </a:r>
            <a:r>
              <a:rPr lang="tr-TR" dirty="0"/>
              <a:t>'</a:t>
            </a:r>
            <a:r>
              <a:rPr dirty="0"/>
              <a:t>s role as a </a:t>
            </a:r>
            <a:r>
              <a:rPr lang="tr-TR" dirty="0"/>
              <a:t>"</a:t>
            </a:r>
            <a:r>
              <a:rPr dirty="0"/>
              <a:t>fallen woman</a:t>
            </a:r>
            <a:r>
              <a:rPr lang="tr-TR" dirty="0"/>
              <a:t>"</a:t>
            </a:r>
            <a:endParaRPr dirty="0"/>
          </a:p>
          <a:p>
            <a:r>
              <a:rPr dirty="0"/>
              <a:t>The double standard in moral judgment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Purity and Moral Judgment</a:t>
            </a:r>
          </a:p>
        </p:txBody>
      </p:sp>
      <p:sp>
        <p:nvSpPr>
          <p:cNvPr id="3" name="Content Placeholder 2"/>
          <p:cNvSpPr>
            <a:spLocks noGrp="1"/>
          </p:cNvSpPr>
          <p:nvPr>
            <p:ph idx="1"/>
          </p:nvPr>
        </p:nvSpPr>
        <p:spPr/>
        <p:txBody>
          <a:bodyPr/>
          <a:lstStyle/>
          <a:p>
            <a:r>
              <a:rPr dirty="0"/>
              <a:t>What </a:t>
            </a:r>
            <a:r>
              <a:rPr lang="tr-TR" dirty="0"/>
              <a:t>"</a:t>
            </a:r>
            <a:r>
              <a:rPr dirty="0"/>
              <a:t>purity</a:t>
            </a:r>
            <a:r>
              <a:rPr lang="tr-TR" dirty="0"/>
              <a:t>"</a:t>
            </a:r>
            <a:r>
              <a:rPr dirty="0"/>
              <a:t> means in the context of the novel</a:t>
            </a:r>
          </a:p>
          <a:p>
            <a:r>
              <a:rPr dirty="0"/>
              <a:t>Society's view of Tess vs. her inner purity</a:t>
            </a:r>
          </a:p>
          <a:p>
            <a:r>
              <a:rPr dirty="0"/>
              <a:t>Religious and moral undertones</a:t>
            </a:r>
            <a:r>
              <a:rPr lang="tr-TR" dirty="0"/>
              <a:t> </a:t>
            </a:r>
            <a:r>
              <a:rPr lang="tr-TR" dirty="0" err="1"/>
              <a:t>given</a:t>
            </a:r>
            <a:r>
              <a:rPr lang="tr-TR" dirty="0"/>
              <a:t> in </a:t>
            </a:r>
            <a:r>
              <a:rPr lang="tr-TR" dirty="0" err="1"/>
              <a:t>the</a:t>
            </a:r>
            <a:r>
              <a:rPr lang="tr-TR" dirty="0"/>
              <a:t> </a:t>
            </a:r>
            <a:r>
              <a:rPr lang="tr-TR" dirty="0" err="1"/>
              <a:t>novel</a:t>
            </a:r>
            <a:r>
              <a:rPr lang="tr-TR" dirty="0"/>
              <a:t>?</a:t>
            </a:r>
            <a:endParaRPr dirty="0"/>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592</TotalTime>
  <Words>2012</Words>
  <Application>Microsoft Macintosh PowerPoint</Application>
  <PresentationFormat>Geniş ekran</PresentationFormat>
  <Paragraphs>131</Paragraphs>
  <Slides>18</Slides>
  <Notes>3</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18</vt:i4>
      </vt:variant>
    </vt:vector>
  </HeadingPairs>
  <TitlesOfParts>
    <vt:vector size="25" baseType="lpstr">
      <vt:lpstr>Aptos</vt:lpstr>
      <vt:lpstr>Aptos Display</vt:lpstr>
      <vt:lpstr>Arial</vt:lpstr>
      <vt:lpstr>Calibri</vt:lpstr>
      <vt:lpstr>latoregular</vt:lpstr>
      <vt:lpstr>Times New Roman</vt:lpstr>
      <vt:lpstr>Office Teması</vt:lpstr>
      <vt:lpstr>Thomas Hardy and Tess of the D’Urbervilles</vt:lpstr>
      <vt:lpstr>Thomas Hardy (1840-1928)</vt:lpstr>
      <vt:lpstr>Influences</vt:lpstr>
      <vt:lpstr>His Literary Style</vt:lpstr>
      <vt:lpstr>HAP</vt:lpstr>
      <vt:lpstr>Cont’d..</vt:lpstr>
      <vt:lpstr>Tess of the Durbervilles</vt:lpstr>
      <vt:lpstr>He has much in common with Joyce and Lawrance as with Dickens and George Eliot Realist in terms of presenting the life as it is with all the details* Modernist in terms of his associative suggestion and his abundant use of metaphors * Work scenes:  Rabbits, hares, snakes, rats, mice, retreated inwards as into a fastness, unaware of the ephemeral nature of their refuge, and of the doom that awaited them later in the day when, their covert shrinking to a more and more horrible narrowness, they were huddled together, friends and foes, till the last few yards of upright wheat fell also under the teeth of the unerring reaper, and they were every one put to death by the sticks and stones of the harvesters. (p.77) Threshing scene Stonehenge</vt:lpstr>
      <vt:lpstr>TESS DURBEYFIELD</vt:lpstr>
      <vt:lpstr>Journey of Tess</vt:lpstr>
      <vt:lpstr>Alec</vt:lpstr>
      <vt:lpstr>Angel</vt:lpstr>
      <vt:lpstr>Discussion Questions</vt:lpstr>
      <vt:lpstr>PowerPoint Sunusu</vt:lpstr>
      <vt:lpstr>Discussion</vt:lpstr>
      <vt:lpstr>Fate and Destiny</vt:lpstr>
      <vt:lpstr>Gender and Societal Expectations</vt:lpstr>
      <vt:lpstr>Purity and Moral Judgment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Pelin Gölcük Mirza</dc:creator>
  <cp:lastModifiedBy>Pelin Gölcük Mirza</cp:lastModifiedBy>
  <cp:revision>7</cp:revision>
  <dcterms:created xsi:type="dcterms:W3CDTF">2024-12-05T12:08:41Z</dcterms:created>
  <dcterms:modified xsi:type="dcterms:W3CDTF">2024-12-20T10:49:10Z</dcterms:modified>
</cp:coreProperties>
</file>